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Poppins Bold" panose="020B0604020202020204" charset="0"/>
      <p:regular r:id="rId25"/>
    </p:embeddedFont>
    <p:embeddedFont>
      <p:font typeface="Bebas Neue Bold" panose="020B0604020202020204" charset="0"/>
      <p:regular r:id="rId26"/>
    </p:embeddedFont>
    <p:embeddedFont>
      <p:font typeface="Poppins" panose="020B0604020202020204" charset="0"/>
      <p:regular r:id="rId27"/>
    </p:embeddedFont>
    <p:embeddedFont>
      <p:font typeface="Bebas Neue" panose="020B0604020202020204" charset="0"/>
      <p:regular r:id="rId28"/>
    </p:embeddedFont>
    <p:embeddedFont>
      <p:font typeface="Berlin Sans FB" panose="020E0602020502020306" pitchFamily="34" charset="0"/>
      <p:regular r:id="rId29"/>
      <p:bold r:id="rId30"/>
    </p:embeddedFont>
    <p:embeddedFont>
      <p:font typeface="Brittany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9" d="100"/>
          <a:sy n="79" d="100"/>
        </p:scale>
        <p:origin x="29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png>
</file>

<file path=ppt/media/image17.svg>
</file>

<file path=ppt/media/image18.png>
</file>

<file path=ppt/media/image19.png>
</file>

<file path=ppt/media/image19.svg>
</file>

<file path=ppt/media/image2.png>
</file>

<file path=ppt/media/image2.svg>
</file>

<file path=ppt/media/image20.png>
</file>

<file path=ppt/media/image21.png>
</file>

<file path=ppt/media/image21.svg>
</file>

<file path=ppt/media/image22.png>
</file>

<file path=ppt/media/image23.jpeg>
</file>

<file path=ppt/media/image23.svg>
</file>

<file path=ppt/media/image24.png>
</file>

<file path=ppt/media/image25.png>
</file>

<file path=ppt/media/image26.jpeg>
</file>

<file path=ppt/media/image26.svg>
</file>

<file path=ppt/media/image27.png>
</file>

<file path=ppt/media/image28.png>
</file>

<file path=ppt/media/image29.png>
</file>

<file path=ppt/media/image3.png>
</file>

<file path=ppt/media/image34.svg>
</file>

<file path=ppt/media/image36.svg>
</file>

<file path=ppt/media/image39.svg>
</file>

<file path=ppt/media/image4.png>
</file>

<file path=ppt/media/image4.svg>
</file>

<file path=ppt/media/image41.svg>
</file>

<file path=ppt/media/image43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13" Type="http://schemas.openxmlformats.org/officeDocument/2006/relationships/image" Target="../media/image41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12" Type="http://schemas.openxmlformats.org/officeDocument/2006/relationships/image" Target="../media/image2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4.svg"/><Relationship Id="rId11" Type="http://schemas.openxmlformats.org/officeDocument/2006/relationships/image" Target="../media/image39.svg"/><Relationship Id="rId5" Type="http://schemas.openxmlformats.org/officeDocument/2006/relationships/image" Target="../media/image24.png"/><Relationship Id="rId15" Type="http://schemas.openxmlformats.org/officeDocument/2006/relationships/image" Target="../media/image43.svg"/><Relationship Id="rId10" Type="http://schemas.openxmlformats.org/officeDocument/2006/relationships/image" Target="../media/image27.png"/><Relationship Id="rId4" Type="http://schemas.openxmlformats.org/officeDocument/2006/relationships/image" Target="../media/image23.jpeg"/><Relationship Id="rId9" Type="http://schemas.openxmlformats.org/officeDocument/2006/relationships/image" Target="../media/image26.jpeg"/><Relationship Id="rId1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9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61673" y="4436275"/>
            <a:ext cx="10364653" cy="2757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484"/>
              </a:lnSpc>
            </a:pPr>
            <a:r>
              <a:rPr lang="en-US" sz="20484">
                <a:solidFill>
                  <a:srgbClr val="000000"/>
                </a:solidFill>
                <a:latin typeface="Bebas Neue Bold"/>
              </a:rPr>
              <a:t>PLC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637827" y="6538132"/>
            <a:ext cx="5012346" cy="781940"/>
            <a:chOff x="0" y="0"/>
            <a:chExt cx="6609980" cy="1031175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5992183" y="9097962"/>
            <a:ext cx="12671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7" name="Group 7"/>
          <p:cNvGrpSpPr/>
          <p:nvPr/>
        </p:nvGrpSpPr>
        <p:grpSpPr>
          <a:xfrm>
            <a:off x="16981873" y="1121493"/>
            <a:ext cx="277427" cy="277427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575495" y="1121493"/>
            <a:ext cx="277427" cy="277427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6169118" y="1121493"/>
            <a:ext cx="277427" cy="277427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5243398" y="2885842"/>
            <a:ext cx="7822302" cy="2064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59"/>
              </a:lnSpc>
            </a:pPr>
            <a:r>
              <a:rPr lang="en-US" sz="15459" dirty="0">
                <a:solidFill>
                  <a:srgbClr val="B91646"/>
                </a:solidFill>
                <a:latin typeface="Brittany"/>
              </a:rPr>
              <a:t>traffic light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862056" y="6661966"/>
            <a:ext cx="4582676" cy="522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0"/>
              </a:lnSpc>
            </a:pPr>
            <a:r>
              <a:rPr lang="en-US" sz="3043" spc="456">
                <a:solidFill>
                  <a:srgbClr val="000000"/>
                </a:solidFill>
                <a:ea typeface="Bebas Neue"/>
              </a:rPr>
              <a:t>사거리 신호등 제어기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941327" y="7486359"/>
            <a:ext cx="6426445" cy="618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Poppins"/>
              </a:rPr>
              <a:t>사물인터넷 IOT 8기 이철진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992183" y="9097962"/>
            <a:ext cx="12671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" name="AutoShape 3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694" y="6918012"/>
            <a:ext cx="3006376" cy="781940"/>
            <a:chOff x="0" y="0"/>
            <a:chExt cx="3964627" cy="1031175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3901127" cy="967675"/>
            </a:xfrm>
            <a:custGeom>
              <a:avLst/>
              <a:gdLst/>
              <a:ahLst/>
              <a:cxnLst/>
              <a:rect l="l" t="t" r="r" b="b"/>
              <a:pathLst>
                <a:path w="3901127" h="967675">
                  <a:moveTo>
                    <a:pt x="3808417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807147" y="0"/>
                  </a:lnTo>
                  <a:cubicBezTo>
                    <a:pt x="3857947" y="0"/>
                    <a:pt x="3899857" y="41910"/>
                    <a:pt x="3899857" y="92710"/>
                  </a:cubicBezTo>
                  <a:lnTo>
                    <a:pt x="3899857" y="873695"/>
                  </a:lnTo>
                  <a:cubicBezTo>
                    <a:pt x="3901127" y="925765"/>
                    <a:pt x="3859217" y="967675"/>
                    <a:pt x="3808417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3964627" cy="1031175"/>
            </a:xfrm>
            <a:custGeom>
              <a:avLst/>
              <a:gdLst/>
              <a:ahLst/>
              <a:cxnLst/>
              <a:rect l="l" t="t" r="r" b="b"/>
              <a:pathLst>
                <a:path w="3964627" h="1031175">
                  <a:moveTo>
                    <a:pt x="3840167" y="59690"/>
                  </a:moveTo>
                  <a:cubicBezTo>
                    <a:pt x="3875727" y="59690"/>
                    <a:pt x="3904936" y="88900"/>
                    <a:pt x="3904936" y="124460"/>
                  </a:cubicBezTo>
                  <a:lnTo>
                    <a:pt x="3904936" y="906715"/>
                  </a:lnTo>
                  <a:cubicBezTo>
                    <a:pt x="3904936" y="942275"/>
                    <a:pt x="3875727" y="971485"/>
                    <a:pt x="3840167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840167" y="59690"/>
                  </a:lnTo>
                  <a:moveTo>
                    <a:pt x="384016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3840167" y="1031175"/>
                  </a:lnTo>
                  <a:cubicBezTo>
                    <a:pt x="3908747" y="1031175"/>
                    <a:pt x="3964627" y="975295"/>
                    <a:pt x="3964627" y="906715"/>
                  </a:cubicBezTo>
                  <a:lnTo>
                    <a:pt x="3964627" y="124460"/>
                  </a:lnTo>
                  <a:cubicBezTo>
                    <a:pt x="3964627" y="55880"/>
                    <a:pt x="3908747" y="0"/>
                    <a:pt x="384016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53129" y="6918012"/>
            <a:ext cx="3006376" cy="781940"/>
            <a:chOff x="0" y="0"/>
            <a:chExt cx="3964627" cy="1031175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3901127" cy="967675"/>
            </a:xfrm>
            <a:custGeom>
              <a:avLst/>
              <a:gdLst/>
              <a:ahLst/>
              <a:cxnLst/>
              <a:rect l="l" t="t" r="r" b="b"/>
              <a:pathLst>
                <a:path w="3901127" h="967675">
                  <a:moveTo>
                    <a:pt x="3808417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807147" y="0"/>
                  </a:lnTo>
                  <a:cubicBezTo>
                    <a:pt x="3857947" y="0"/>
                    <a:pt x="3899857" y="41910"/>
                    <a:pt x="3899857" y="92710"/>
                  </a:cubicBezTo>
                  <a:lnTo>
                    <a:pt x="3899857" y="873695"/>
                  </a:lnTo>
                  <a:cubicBezTo>
                    <a:pt x="3901127" y="925765"/>
                    <a:pt x="3859217" y="967675"/>
                    <a:pt x="3808417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3964627" cy="1031175"/>
            </a:xfrm>
            <a:custGeom>
              <a:avLst/>
              <a:gdLst/>
              <a:ahLst/>
              <a:cxnLst/>
              <a:rect l="l" t="t" r="r" b="b"/>
              <a:pathLst>
                <a:path w="3964627" h="1031175">
                  <a:moveTo>
                    <a:pt x="3840167" y="59690"/>
                  </a:moveTo>
                  <a:cubicBezTo>
                    <a:pt x="3875727" y="59690"/>
                    <a:pt x="3904936" y="88900"/>
                    <a:pt x="3904936" y="124460"/>
                  </a:cubicBezTo>
                  <a:lnTo>
                    <a:pt x="3904936" y="906715"/>
                  </a:lnTo>
                  <a:cubicBezTo>
                    <a:pt x="3904936" y="942275"/>
                    <a:pt x="3875727" y="971485"/>
                    <a:pt x="3840167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840167" y="59690"/>
                  </a:lnTo>
                  <a:moveTo>
                    <a:pt x="384016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3840167" y="1031175"/>
                  </a:lnTo>
                  <a:cubicBezTo>
                    <a:pt x="3908747" y="1031175"/>
                    <a:pt x="3964627" y="975295"/>
                    <a:pt x="3964627" y="906715"/>
                  </a:cubicBezTo>
                  <a:lnTo>
                    <a:pt x="3964627" y="124460"/>
                  </a:lnTo>
                  <a:cubicBezTo>
                    <a:pt x="3964627" y="55880"/>
                    <a:pt x="3908747" y="0"/>
                    <a:pt x="384016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4751547" y="858097"/>
            <a:ext cx="2180129" cy="2618058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28700" y="2787073"/>
            <a:ext cx="6012740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 dirty="0" err="1">
                <a:solidFill>
                  <a:srgbClr val="B91646"/>
                </a:solidFill>
                <a:ea typeface="Bebas Neue Bold"/>
              </a:rPr>
              <a:t>구현</a:t>
            </a:r>
            <a:endParaRPr lang="en-US" sz="11883" dirty="0">
              <a:solidFill>
                <a:srgbClr val="B91646"/>
              </a:solidFill>
              <a:ea typeface="Bebas Neue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253129" y="2787073"/>
            <a:ext cx="6012740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105652"/>
                </a:solidFill>
                <a:ea typeface="Bebas Neue Bold"/>
              </a:rPr>
              <a:t>테스트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358266"/>
            <a:ext cx="7152465" cy="216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59"/>
              </a:lnSpc>
            </a:pPr>
            <a:r>
              <a:rPr lang="en-US" sz="3599">
                <a:solidFill>
                  <a:srgbClr val="000000"/>
                </a:solidFill>
                <a:latin typeface="Poppins"/>
              </a:rPr>
              <a:t>PLC를 통해서 신호등을 타이머 이용하여 제어하는 프로그램을 만들고 설계를 바탕으로 구현한다.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53129" y="4339216"/>
            <a:ext cx="7006171" cy="2231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19"/>
              </a:lnSpc>
            </a:pPr>
            <a:r>
              <a:rPr lang="en-US" sz="3699">
                <a:solidFill>
                  <a:srgbClr val="000000"/>
                </a:solidFill>
                <a:ea typeface="Poppins"/>
              </a:rPr>
              <a:t>구현한 내용을 바탕으로 시연 영상과 피드백을 통해서 </a:t>
            </a:r>
          </a:p>
          <a:p>
            <a:pPr>
              <a:lnSpc>
                <a:spcPts val="5919"/>
              </a:lnSpc>
            </a:pPr>
            <a:r>
              <a:rPr lang="en-US" sz="3699">
                <a:solidFill>
                  <a:srgbClr val="000000"/>
                </a:solidFill>
                <a:ea typeface="Poppins"/>
              </a:rPr>
              <a:t>사거리 신호등을 만든다.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07480" y="7022796"/>
            <a:ext cx="2448610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1280">
                <a:solidFill>
                  <a:srgbClr val="FBF3E4"/>
                </a:solidFill>
                <a:ea typeface="Bebas Neue Bold"/>
              </a:rPr>
              <a:t>구현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31915" y="7022796"/>
            <a:ext cx="2448610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1280">
                <a:solidFill>
                  <a:srgbClr val="FBF3E4"/>
                </a:solidFill>
                <a:ea typeface="Bebas Neue"/>
              </a:rPr>
              <a:t>테스트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952500"/>
            <a:ext cx="5327435" cy="5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PLC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99525"/>
            <a:ext cx="4077715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+123-456-7890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067009" y="8899525"/>
            <a:ext cx="615398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hello@reallygreatsite.com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181585" y="8899525"/>
            <a:ext cx="4077715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www.reallygreatsite.com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12144" y="720934"/>
            <a:ext cx="3501810" cy="814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36"/>
              </a:lnSpc>
            </a:pPr>
            <a:r>
              <a:rPr lang="en-US" sz="4668">
                <a:solidFill>
                  <a:srgbClr val="000000"/>
                </a:solidFill>
                <a:ea typeface="Bebas Neue Bold"/>
              </a:rPr>
              <a:t>타임 차트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272439" y="971550"/>
            <a:ext cx="198686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Page 15 of 15</a:t>
            </a:r>
          </a:p>
        </p:txBody>
      </p:sp>
      <p:sp>
        <p:nvSpPr>
          <p:cNvPr id="7" name="AutoShape 7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941882" y="2078726"/>
            <a:ext cx="13764628" cy="60979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744051" y="2267573"/>
            <a:ext cx="12799898" cy="575185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530510" y="8564987"/>
            <a:ext cx="10407471" cy="566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>
                <a:solidFill>
                  <a:srgbClr val="000000"/>
                </a:solidFill>
                <a:ea typeface="Poppins"/>
              </a:rPr>
              <a:t>버튼을 통해서 신호등 제어를 시작하고 타이머를 작동한다.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33450"/>
            <a:ext cx="3501810" cy="814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36"/>
              </a:lnSpc>
            </a:pPr>
            <a:r>
              <a:rPr lang="en-US" sz="4668">
                <a:solidFill>
                  <a:srgbClr val="000000"/>
                </a:solidFill>
                <a:latin typeface="Bebas Neue Bold"/>
              </a:rPr>
              <a:t>plc 프로그램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741414" y="2245488"/>
            <a:ext cx="12805171" cy="579602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067015" y="8851900"/>
            <a:ext cx="6153981" cy="618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Poppins"/>
              </a:rPr>
              <a:t>타이머 작동 및 작업 종료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16653" y="724454"/>
            <a:ext cx="3501810" cy="814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36"/>
              </a:lnSpc>
            </a:pPr>
            <a:r>
              <a:rPr lang="en-US" sz="4668">
                <a:solidFill>
                  <a:srgbClr val="000000"/>
                </a:solidFill>
                <a:latin typeface="Bebas Neue Bold"/>
              </a:rPr>
              <a:t>plc 프로그램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83837" y="2947808"/>
            <a:ext cx="16872716" cy="346197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966993" y="8866567"/>
            <a:ext cx="9672551" cy="523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ea typeface="Poppins"/>
              </a:rPr>
              <a:t>보행자 신호등의 점멸동작으로 통해 종료시점을 알린다.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33450"/>
            <a:ext cx="3501810" cy="814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36"/>
              </a:lnSpc>
            </a:pPr>
            <a:r>
              <a:rPr lang="en-US" sz="4668">
                <a:solidFill>
                  <a:srgbClr val="000000"/>
                </a:solidFill>
                <a:latin typeface="Bebas Neue Bold"/>
              </a:rPr>
              <a:t>plc 프로그램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741414" y="1984891"/>
            <a:ext cx="12805171" cy="6317218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067009" y="8870950"/>
            <a:ext cx="681079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dirty="0" err="1">
                <a:solidFill>
                  <a:srgbClr val="000000"/>
                </a:solidFill>
                <a:ea typeface="Poppins"/>
              </a:rPr>
              <a:t>보행자</a:t>
            </a:r>
            <a:r>
              <a:rPr lang="en-US" sz="3199" dirty="0">
                <a:solidFill>
                  <a:srgbClr val="000000"/>
                </a:solidFill>
                <a:ea typeface="Poppins"/>
              </a:rPr>
              <a:t> </a:t>
            </a:r>
            <a:r>
              <a:rPr lang="en-US" sz="3199" dirty="0" err="1">
                <a:solidFill>
                  <a:srgbClr val="000000"/>
                </a:solidFill>
                <a:ea typeface="Poppins"/>
              </a:rPr>
              <a:t>신호등과</a:t>
            </a:r>
            <a:r>
              <a:rPr lang="en-US" sz="3199" dirty="0">
                <a:solidFill>
                  <a:srgbClr val="000000"/>
                </a:solidFill>
                <a:ea typeface="Poppins"/>
              </a:rPr>
              <a:t> </a:t>
            </a:r>
            <a:r>
              <a:rPr lang="en-US" sz="3199" dirty="0" err="1">
                <a:solidFill>
                  <a:srgbClr val="000000"/>
                </a:solidFill>
                <a:ea typeface="Poppins"/>
              </a:rPr>
              <a:t>차량용</a:t>
            </a:r>
            <a:r>
              <a:rPr lang="en-US" sz="3199" dirty="0">
                <a:solidFill>
                  <a:srgbClr val="000000"/>
                </a:solidFill>
                <a:ea typeface="Poppins"/>
              </a:rPr>
              <a:t> </a:t>
            </a:r>
            <a:r>
              <a:rPr lang="en-US" sz="3199" dirty="0" err="1">
                <a:solidFill>
                  <a:srgbClr val="000000"/>
                </a:solidFill>
                <a:ea typeface="Poppins"/>
              </a:rPr>
              <a:t>신호등</a:t>
            </a:r>
            <a:r>
              <a:rPr lang="en-US" sz="3199" dirty="0">
                <a:solidFill>
                  <a:srgbClr val="000000"/>
                </a:solidFill>
                <a:ea typeface="Poppins"/>
              </a:rPr>
              <a:t> </a:t>
            </a:r>
            <a:r>
              <a:rPr lang="en-US" sz="3199" dirty="0" err="1">
                <a:solidFill>
                  <a:srgbClr val="000000"/>
                </a:solidFill>
                <a:ea typeface="Poppins"/>
              </a:rPr>
              <a:t>출력</a:t>
            </a:r>
            <a:endParaRPr lang="en-US" sz="3199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3501810" cy="5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plc 프로그램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017">
            <a:off x="1028699" y="5176837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6637827" y="6033540"/>
            <a:ext cx="5012346" cy="781940"/>
            <a:chOff x="0" y="0"/>
            <a:chExt cx="6609980" cy="1031175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37827" y="7281547"/>
            <a:ext cx="5012346" cy="781940"/>
            <a:chOff x="0" y="0"/>
            <a:chExt cx="6609980" cy="1031175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194082" y="6033540"/>
            <a:ext cx="5012346" cy="781940"/>
            <a:chOff x="0" y="0"/>
            <a:chExt cx="6609980" cy="1031175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28694" y="7281547"/>
            <a:ext cx="5012346" cy="781940"/>
            <a:chOff x="0" y="0"/>
            <a:chExt cx="6609980" cy="1031175"/>
          </a:xfrm>
        </p:grpSpPr>
        <p:sp>
          <p:nvSpPr>
            <p:cNvPr id="13" name="Freeform 13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2246959" y="6033540"/>
            <a:ext cx="5012346" cy="781940"/>
            <a:chOff x="0" y="0"/>
            <a:chExt cx="6609980" cy="1031175"/>
          </a:xfrm>
        </p:grpSpPr>
        <p:sp>
          <p:nvSpPr>
            <p:cNvPr id="16" name="Freeform 1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2246959" y="7281547"/>
            <a:ext cx="5012346" cy="781940"/>
            <a:chOff x="0" y="0"/>
            <a:chExt cx="6609980" cy="1031175"/>
          </a:xfrm>
        </p:grpSpPr>
        <p:sp>
          <p:nvSpPr>
            <p:cNvPr id="19" name="Freeform 1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5581074" y="6329978"/>
            <a:ext cx="1056753" cy="1130767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12840575" y="1666122"/>
            <a:ext cx="3825115" cy="3039228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4426153" y="2739656"/>
            <a:ext cx="9022375" cy="240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831"/>
              </a:lnSpc>
            </a:pPr>
            <a:r>
              <a:rPr lang="en-US" sz="17831">
                <a:solidFill>
                  <a:srgbClr val="000000"/>
                </a:solidFill>
                <a:latin typeface="Bebas Neue Bold"/>
              </a:rPr>
              <a:t>CONTENT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35400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요구사항 분석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35400" y="7375020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000000"/>
                </a:solidFill>
                <a:ea typeface="Bebas Neue"/>
              </a:rPr>
              <a:t>설계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244533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구현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244533" y="7375020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테스트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853665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000000"/>
                </a:solidFill>
                <a:ea typeface="Bebas Neue"/>
              </a:rPr>
              <a:t>자체평가의견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853665" y="7208649"/>
            <a:ext cx="3798935" cy="880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099" spc="509">
                <a:solidFill>
                  <a:srgbClr val="FBF3E4"/>
                </a:solidFill>
                <a:latin typeface="Bebas Neue"/>
              </a:rPr>
              <a:t>pLC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109479" y="802975"/>
            <a:ext cx="4069042" cy="1069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41"/>
              </a:lnSpc>
            </a:pPr>
            <a:r>
              <a:rPr lang="en-US" sz="8041">
                <a:solidFill>
                  <a:srgbClr val="B91646"/>
                </a:solidFill>
                <a:latin typeface="Brittany"/>
              </a:rPr>
              <a:t>traffic light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992183" y="9097962"/>
            <a:ext cx="12671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" name="AutoShape 3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694" y="6918012"/>
            <a:ext cx="3006376" cy="781940"/>
            <a:chOff x="0" y="0"/>
            <a:chExt cx="3964627" cy="1031175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3901127" cy="967675"/>
            </a:xfrm>
            <a:custGeom>
              <a:avLst/>
              <a:gdLst/>
              <a:ahLst/>
              <a:cxnLst/>
              <a:rect l="l" t="t" r="r" b="b"/>
              <a:pathLst>
                <a:path w="3901127" h="967675">
                  <a:moveTo>
                    <a:pt x="3808417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807147" y="0"/>
                  </a:lnTo>
                  <a:cubicBezTo>
                    <a:pt x="3857947" y="0"/>
                    <a:pt x="3899857" y="41910"/>
                    <a:pt x="3899857" y="92710"/>
                  </a:cubicBezTo>
                  <a:lnTo>
                    <a:pt x="3899857" y="873695"/>
                  </a:lnTo>
                  <a:cubicBezTo>
                    <a:pt x="3901127" y="925765"/>
                    <a:pt x="3859217" y="967675"/>
                    <a:pt x="3808417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3964627" cy="1031175"/>
            </a:xfrm>
            <a:custGeom>
              <a:avLst/>
              <a:gdLst/>
              <a:ahLst/>
              <a:cxnLst/>
              <a:rect l="l" t="t" r="r" b="b"/>
              <a:pathLst>
                <a:path w="3964627" h="1031175">
                  <a:moveTo>
                    <a:pt x="3840167" y="59690"/>
                  </a:moveTo>
                  <a:cubicBezTo>
                    <a:pt x="3875727" y="59690"/>
                    <a:pt x="3904936" y="88900"/>
                    <a:pt x="3904936" y="124460"/>
                  </a:cubicBezTo>
                  <a:lnTo>
                    <a:pt x="3904936" y="906715"/>
                  </a:lnTo>
                  <a:cubicBezTo>
                    <a:pt x="3904936" y="942275"/>
                    <a:pt x="3875727" y="971485"/>
                    <a:pt x="3840167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840167" y="59690"/>
                  </a:lnTo>
                  <a:moveTo>
                    <a:pt x="384016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3840167" y="1031175"/>
                  </a:lnTo>
                  <a:cubicBezTo>
                    <a:pt x="3908747" y="1031175"/>
                    <a:pt x="3964627" y="975295"/>
                    <a:pt x="3964627" y="906715"/>
                  </a:cubicBezTo>
                  <a:lnTo>
                    <a:pt x="3964627" y="124460"/>
                  </a:lnTo>
                  <a:cubicBezTo>
                    <a:pt x="3964627" y="55880"/>
                    <a:pt x="3908747" y="0"/>
                    <a:pt x="384016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53129" y="6918012"/>
            <a:ext cx="3006376" cy="781940"/>
            <a:chOff x="0" y="0"/>
            <a:chExt cx="3964627" cy="1031175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3901127" cy="967675"/>
            </a:xfrm>
            <a:custGeom>
              <a:avLst/>
              <a:gdLst/>
              <a:ahLst/>
              <a:cxnLst/>
              <a:rect l="l" t="t" r="r" b="b"/>
              <a:pathLst>
                <a:path w="3901127" h="967675">
                  <a:moveTo>
                    <a:pt x="3808417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807147" y="0"/>
                  </a:lnTo>
                  <a:cubicBezTo>
                    <a:pt x="3857947" y="0"/>
                    <a:pt x="3899857" y="41910"/>
                    <a:pt x="3899857" y="92710"/>
                  </a:cubicBezTo>
                  <a:lnTo>
                    <a:pt x="3899857" y="873695"/>
                  </a:lnTo>
                  <a:cubicBezTo>
                    <a:pt x="3901127" y="925765"/>
                    <a:pt x="3859217" y="967675"/>
                    <a:pt x="3808417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3964627" cy="1031175"/>
            </a:xfrm>
            <a:custGeom>
              <a:avLst/>
              <a:gdLst/>
              <a:ahLst/>
              <a:cxnLst/>
              <a:rect l="l" t="t" r="r" b="b"/>
              <a:pathLst>
                <a:path w="3964627" h="1031175">
                  <a:moveTo>
                    <a:pt x="3840167" y="59690"/>
                  </a:moveTo>
                  <a:cubicBezTo>
                    <a:pt x="3875727" y="59690"/>
                    <a:pt x="3904936" y="88900"/>
                    <a:pt x="3904936" y="124460"/>
                  </a:cubicBezTo>
                  <a:lnTo>
                    <a:pt x="3904936" y="906715"/>
                  </a:lnTo>
                  <a:cubicBezTo>
                    <a:pt x="3904936" y="942275"/>
                    <a:pt x="3875727" y="971485"/>
                    <a:pt x="3840167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840167" y="59690"/>
                  </a:lnTo>
                  <a:moveTo>
                    <a:pt x="384016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3840167" y="1031175"/>
                  </a:lnTo>
                  <a:cubicBezTo>
                    <a:pt x="3908747" y="1031175"/>
                    <a:pt x="3964627" y="975295"/>
                    <a:pt x="3964627" y="906715"/>
                  </a:cubicBezTo>
                  <a:lnTo>
                    <a:pt x="3964627" y="124460"/>
                  </a:lnTo>
                  <a:cubicBezTo>
                    <a:pt x="3964627" y="55880"/>
                    <a:pt x="3908747" y="0"/>
                    <a:pt x="384016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756215" y="858097"/>
            <a:ext cx="2180129" cy="2618058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28700" y="2787073"/>
            <a:ext cx="6012740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ea typeface="Bebas Neue Bold"/>
              </a:rPr>
              <a:t>구현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53129" y="2787073"/>
            <a:ext cx="6012740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105652"/>
                </a:solidFill>
                <a:ea typeface="Bebas Neue Bold"/>
              </a:rPr>
              <a:t>테스트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358266"/>
            <a:ext cx="7152465" cy="216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59"/>
              </a:lnSpc>
            </a:pPr>
            <a:r>
              <a:rPr lang="en-US" sz="3599">
                <a:solidFill>
                  <a:srgbClr val="000000"/>
                </a:solidFill>
                <a:latin typeface="Poppins"/>
              </a:rPr>
              <a:t>PLC를 통해서 신호등을 타이머 이용하여 제어하는 프로그램을 만들고 설계를 바탕으로 구현한다.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53129" y="4339216"/>
            <a:ext cx="7006171" cy="2231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19"/>
              </a:lnSpc>
            </a:pPr>
            <a:r>
              <a:rPr lang="en-US" sz="3699">
                <a:solidFill>
                  <a:srgbClr val="000000"/>
                </a:solidFill>
                <a:ea typeface="Poppins"/>
              </a:rPr>
              <a:t>구현한 내용을 바탕으로 시연 영상과 피드백을 통해서 </a:t>
            </a:r>
          </a:p>
          <a:p>
            <a:pPr>
              <a:lnSpc>
                <a:spcPts val="5919"/>
              </a:lnSpc>
            </a:pPr>
            <a:r>
              <a:rPr lang="en-US" sz="3699">
                <a:solidFill>
                  <a:srgbClr val="000000"/>
                </a:solidFill>
                <a:ea typeface="Poppins"/>
              </a:rPr>
              <a:t>사거리 신호등을 만든다.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07480" y="7022796"/>
            <a:ext cx="2448610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1280">
                <a:solidFill>
                  <a:srgbClr val="FBF3E4"/>
                </a:solidFill>
                <a:ea typeface="Bebas Neue Bold"/>
              </a:rPr>
              <a:t>구현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31915" y="7022796"/>
            <a:ext cx="2448610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1280">
                <a:solidFill>
                  <a:srgbClr val="FBF3E4"/>
                </a:solidFill>
                <a:ea typeface="Bebas Neue"/>
              </a:rPr>
              <a:t>테스트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952500"/>
            <a:ext cx="5327435" cy="5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PLC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992183" y="9097962"/>
            <a:ext cx="12671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3" name="Group 3"/>
          <p:cNvGrpSpPr/>
          <p:nvPr/>
        </p:nvGrpSpPr>
        <p:grpSpPr>
          <a:xfrm>
            <a:off x="8684843" y="2010754"/>
            <a:ext cx="8951412" cy="7106258"/>
            <a:chOff x="0" y="0"/>
            <a:chExt cx="11054804" cy="8776078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10991304" cy="8712578"/>
            </a:xfrm>
            <a:custGeom>
              <a:avLst/>
              <a:gdLst/>
              <a:ahLst/>
              <a:cxnLst/>
              <a:rect l="l" t="t" r="r" b="b"/>
              <a:pathLst>
                <a:path w="10991304" h="8712578">
                  <a:moveTo>
                    <a:pt x="10898594" y="8712578"/>
                  </a:moveTo>
                  <a:lnTo>
                    <a:pt x="92710" y="8712578"/>
                  </a:lnTo>
                  <a:cubicBezTo>
                    <a:pt x="41910" y="8712578"/>
                    <a:pt x="0" y="8670668"/>
                    <a:pt x="0" y="861986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897324" y="0"/>
                  </a:lnTo>
                  <a:cubicBezTo>
                    <a:pt x="10948124" y="0"/>
                    <a:pt x="10990034" y="41910"/>
                    <a:pt x="10990034" y="92710"/>
                  </a:cubicBezTo>
                  <a:lnTo>
                    <a:pt x="10990034" y="8618598"/>
                  </a:lnTo>
                  <a:cubicBezTo>
                    <a:pt x="10991304" y="8670668"/>
                    <a:pt x="10949394" y="8712578"/>
                    <a:pt x="10898594" y="8712578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1054804" cy="8776078"/>
            </a:xfrm>
            <a:custGeom>
              <a:avLst/>
              <a:gdLst/>
              <a:ahLst/>
              <a:cxnLst/>
              <a:rect l="l" t="t" r="r" b="b"/>
              <a:pathLst>
                <a:path w="11054804" h="8776078">
                  <a:moveTo>
                    <a:pt x="10930344" y="59690"/>
                  </a:moveTo>
                  <a:cubicBezTo>
                    <a:pt x="10965904" y="59690"/>
                    <a:pt x="10995113" y="88900"/>
                    <a:pt x="10995113" y="124460"/>
                  </a:cubicBezTo>
                  <a:lnTo>
                    <a:pt x="10995113" y="8651618"/>
                  </a:lnTo>
                  <a:cubicBezTo>
                    <a:pt x="10995113" y="8687178"/>
                    <a:pt x="10965904" y="8716388"/>
                    <a:pt x="10930344" y="8716388"/>
                  </a:cubicBezTo>
                  <a:lnTo>
                    <a:pt x="124460" y="8716388"/>
                  </a:lnTo>
                  <a:cubicBezTo>
                    <a:pt x="88900" y="8716388"/>
                    <a:pt x="59690" y="8687178"/>
                    <a:pt x="59690" y="865161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930344" y="59690"/>
                  </a:lnTo>
                  <a:moveTo>
                    <a:pt x="1093034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651618"/>
                  </a:lnTo>
                  <a:cubicBezTo>
                    <a:pt x="0" y="8720198"/>
                    <a:pt x="55880" y="8776078"/>
                    <a:pt x="124460" y="8776078"/>
                  </a:cubicBezTo>
                  <a:lnTo>
                    <a:pt x="10930344" y="8776078"/>
                  </a:lnTo>
                  <a:cubicBezTo>
                    <a:pt x="10998924" y="8776078"/>
                    <a:pt x="11054804" y="8720198"/>
                    <a:pt x="11054804" y="8651618"/>
                  </a:cubicBezTo>
                  <a:lnTo>
                    <a:pt x="11054804" y="124460"/>
                  </a:lnTo>
                  <a:cubicBezTo>
                    <a:pt x="11054804" y="55880"/>
                    <a:pt x="10998924" y="0"/>
                    <a:pt x="10930344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296191" y="2441020"/>
            <a:ext cx="7686993" cy="6245726"/>
            <a:chOff x="0" y="0"/>
            <a:chExt cx="10249324" cy="8327635"/>
          </a:xfrm>
        </p:grpSpPr>
        <p:pic>
          <p:nvPicPr>
            <p:cNvPr id="7" name="Picture 7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rcRect l="38" r="38"/>
            <a:stretch>
              <a:fillRect/>
            </a:stretch>
          </p:blipFill>
          <p:spPr>
            <a:xfrm>
              <a:off x="0" y="0"/>
              <a:ext cx="10249324" cy="8327635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>
            <a:off x="3577200" y="2691393"/>
            <a:ext cx="1476699" cy="3820245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p:blipFill>
        <p:spPr>
          <a:xfrm rot="-90049">
            <a:off x="4033530" y="3148078"/>
            <a:ext cx="621189" cy="196352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/>
          <a:srcRect l="1009" r="1009" b="2172"/>
          <a:stretch>
            <a:fillRect/>
          </a:stretch>
        </p:blipFill>
        <p:spPr>
          <a:xfrm>
            <a:off x="0" y="6226544"/>
            <a:ext cx="5482512" cy="364697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783219" y="3675782"/>
            <a:ext cx="2798064" cy="4114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294820" y="5002212"/>
            <a:ext cx="2446436" cy="4114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rcRect/>
          <a:stretch>
            <a:fillRect/>
          </a:stretch>
        </p:blipFill>
        <p:spPr>
          <a:xfrm>
            <a:off x="4680326" y="6417359"/>
            <a:ext cx="3320567" cy="2680603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3577200" y="1257975"/>
            <a:ext cx="9347952" cy="1433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683"/>
              </a:lnSpc>
            </a:pPr>
            <a:r>
              <a:rPr lang="en-US" sz="10683">
                <a:solidFill>
                  <a:srgbClr val="000000"/>
                </a:solidFill>
                <a:ea typeface="Bebas Neue Bold"/>
              </a:rPr>
              <a:t>결과시연 영상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482512" y="3135008"/>
            <a:ext cx="4537872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>
                <a:solidFill>
                  <a:srgbClr val="B91646"/>
                </a:solidFill>
                <a:latin typeface="Berlin Sans FB" panose="020E0602020502020306" pitchFamily="34" charset="0"/>
              </a:rPr>
              <a:t>result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3116339" y="4229100"/>
            <a:ext cx="12888933" cy="3334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039"/>
              </a:lnSpc>
            </a:pPr>
            <a:r>
              <a:rPr lang="en-US" sz="18600" dirty="0" err="1">
                <a:solidFill>
                  <a:srgbClr val="000000"/>
                </a:solidFill>
                <a:ea typeface="Bebas Neue"/>
              </a:rPr>
              <a:t>감사합니다</a:t>
            </a:r>
            <a:endParaRPr lang="en-US" sz="18600" dirty="0">
              <a:solidFill>
                <a:srgbClr val="000000"/>
              </a:solidFill>
              <a:ea typeface="Bebas Neu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111858" y="2061790"/>
            <a:ext cx="6132883" cy="155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20"/>
              </a:lnSpc>
            </a:pPr>
            <a:r>
              <a:rPr lang="en-US" sz="12120" dirty="0">
                <a:solidFill>
                  <a:srgbClr val="B91646"/>
                </a:solidFill>
                <a:latin typeface="Bebas Neue Bold" panose="020B0604020202020204" charset="0"/>
              </a:rPr>
              <a:t>thank you</a:t>
            </a:r>
          </a:p>
        </p:txBody>
      </p:sp>
      <p:sp>
        <p:nvSpPr>
          <p:cNvPr id="9" name="AutoShape 9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017">
            <a:off x="1028699" y="5176837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6637827" y="6033540"/>
            <a:ext cx="5012346" cy="781940"/>
            <a:chOff x="0" y="0"/>
            <a:chExt cx="6609980" cy="1031175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37827" y="7281547"/>
            <a:ext cx="5012346" cy="781940"/>
            <a:chOff x="0" y="0"/>
            <a:chExt cx="6609980" cy="1031175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194082" y="6033540"/>
            <a:ext cx="5012346" cy="781940"/>
            <a:chOff x="0" y="0"/>
            <a:chExt cx="6609980" cy="1031175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28694" y="7281547"/>
            <a:ext cx="5012346" cy="781940"/>
            <a:chOff x="0" y="0"/>
            <a:chExt cx="6609980" cy="1031175"/>
          </a:xfrm>
        </p:grpSpPr>
        <p:sp>
          <p:nvSpPr>
            <p:cNvPr id="13" name="Freeform 13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2246959" y="6033540"/>
            <a:ext cx="5012346" cy="781940"/>
            <a:chOff x="0" y="0"/>
            <a:chExt cx="6609980" cy="1031175"/>
          </a:xfrm>
        </p:grpSpPr>
        <p:sp>
          <p:nvSpPr>
            <p:cNvPr id="16" name="Freeform 1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2246959" y="7281547"/>
            <a:ext cx="5012346" cy="781940"/>
            <a:chOff x="0" y="0"/>
            <a:chExt cx="6609980" cy="1031175"/>
          </a:xfrm>
        </p:grpSpPr>
        <p:sp>
          <p:nvSpPr>
            <p:cNvPr id="19" name="Freeform 1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5581074" y="6329978"/>
            <a:ext cx="1056753" cy="1130767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12840575" y="1666122"/>
            <a:ext cx="3825115" cy="3039228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4426153" y="2739656"/>
            <a:ext cx="9022375" cy="240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831"/>
              </a:lnSpc>
            </a:pPr>
            <a:r>
              <a:rPr lang="en-US" sz="17831">
                <a:solidFill>
                  <a:srgbClr val="000000"/>
                </a:solidFill>
                <a:latin typeface="Bebas Neue Bold"/>
              </a:rPr>
              <a:t>CONTENT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35400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요구사항 분석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35400" y="7375020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000000"/>
                </a:solidFill>
                <a:ea typeface="Bebas Neue"/>
              </a:rPr>
              <a:t>설계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244533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구현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244533" y="7375020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테스트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853665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000000"/>
                </a:solidFill>
                <a:ea typeface="Bebas Neue"/>
              </a:rPr>
              <a:t>자체평가의견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853665" y="7208649"/>
            <a:ext cx="3798935" cy="880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099" spc="509">
                <a:solidFill>
                  <a:srgbClr val="FBF3E4"/>
                </a:solidFill>
                <a:latin typeface="Bebas Neue"/>
              </a:rPr>
              <a:t>pLC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109479" y="802975"/>
            <a:ext cx="4069042" cy="1069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41"/>
              </a:lnSpc>
            </a:pPr>
            <a:r>
              <a:rPr lang="en-US" sz="8041">
                <a:solidFill>
                  <a:srgbClr val="B91646"/>
                </a:solidFill>
                <a:latin typeface="Brittany"/>
              </a:rPr>
              <a:t>traffic light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992183" y="9097962"/>
            <a:ext cx="12671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3" name="Group 3"/>
          <p:cNvGrpSpPr/>
          <p:nvPr/>
        </p:nvGrpSpPr>
        <p:grpSpPr>
          <a:xfrm>
            <a:off x="7361929" y="8136000"/>
            <a:ext cx="3006376" cy="781940"/>
            <a:chOff x="0" y="0"/>
            <a:chExt cx="3964627" cy="1031175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3901127" cy="967675"/>
            </a:xfrm>
            <a:custGeom>
              <a:avLst/>
              <a:gdLst/>
              <a:ahLst/>
              <a:cxnLst/>
              <a:rect l="l" t="t" r="r" b="b"/>
              <a:pathLst>
                <a:path w="3901127" h="967675">
                  <a:moveTo>
                    <a:pt x="3808417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807147" y="0"/>
                  </a:lnTo>
                  <a:cubicBezTo>
                    <a:pt x="3857947" y="0"/>
                    <a:pt x="3899857" y="41910"/>
                    <a:pt x="3899857" y="92710"/>
                  </a:cubicBezTo>
                  <a:lnTo>
                    <a:pt x="3899857" y="873695"/>
                  </a:lnTo>
                  <a:cubicBezTo>
                    <a:pt x="3901127" y="925765"/>
                    <a:pt x="3859217" y="967675"/>
                    <a:pt x="3808417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3964627" cy="1031175"/>
            </a:xfrm>
            <a:custGeom>
              <a:avLst/>
              <a:gdLst/>
              <a:ahLst/>
              <a:cxnLst/>
              <a:rect l="l" t="t" r="r" b="b"/>
              <a:pathLst>
                <a:path w="3964627" h="1031175">
                  <a:moveTo>
                    <a:pt x="3840167" y="59690"/>
                  </a:moveTo>
                  <a:cubicBezTo>
                    <a:pt x="3875727" y="59690"/>
                    <a:pt x="3904936" y="88900"/>
                    <a:pt x="3904936" y="124460"/>
                  </a:cubicBezTo>
                  <a:lnTo>
                    <a:pt x="3904936" y="906715"/>
                  </a:lnTo>
                  <a:cubicBezTo>
                    <a:pt x="3904936" y="942275"/>
                    <a:pt x="3875727" y="971485"/>
                    <a:pt x="3840167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840167" y="59690"/>
                  </a:lnTo>
                  <a:moveTo>
                    <a:pt x="384016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3840167" y="1031175"/>
                  </a:lnTo>
                  <a:cubicBezTo>
                    <a:pt x="3908747" y="1031175"/>
                    <a:pt x="3964627" y="975295"/>
                    <a:pt x="3964627" y="906715"/>
                  </a:cubicBezTo>
                  <a:lnTo>
                    <a:pt x="3964627" y="124460"/>
                  </a:lnTo>
                  <a:cubicBezTo>
                    <a:pt x="3964627" y="55880"/>
                    <a:pt x="3908747" y="0"/>
                    <a:pt x="384016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3476401" y="919635"/>
            <a:ext cx="9503215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 dirty="0" err="1">
                <a:solidFill>
                  <a:srgbClr val="B91646"/>
                </a:solidFill>
                <a:ea typeface="Bebas Neue Bold"/>
              </a:rPr>
              <a:t>요구사항</a:t>
            </a:r>
            <a:r>
              <a:rPr lang="en-US" sz="11883" dirty="0">
                <a:solidFill>
                  <a:srgbClr val="B91646"/>
                </a:solidFill>
                <a:ea typeface="Bebas Neue Bold"/>
              </a:rPr>
              <a:t> </a:t>
            </a:r>
            <a:r>
              <a:rPr lang="en-US" sz="11883" dirty="0" err="1">
                <a:solidFill>
                  <a:srgbClr val="B91646"/>
                </a:solidFill>
                <a:ea typeface="Bebas Neue Bold"/>
              </a:rPr>
              <a:t>분석</a:t>
            </a:r>
            <a:endParaRPr lang="en-US" sz="11883" dirty="0">
              <a:solidFill>
                <a:srgbClr val="B91646"/>
              </a:solidFill>
              <a:ea typeface="Bebas Neue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777803" y="2312892"/>
            <a:ext cx="14732394" cy="5575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53"/>
              </a:lnSpc>
            </a:pPr>
            <a:endParaRPr/>
          </a:p>
          <a:p>
            <a:pPr>
              <a:lnSpc>
                <a:spcPts val="4133"/>
              </a:lnSpc>
            </a:pPr>
            <a:r>
              <a:rPr lang="en-US" sz="2583">
                <a:solidFill>
                  <a:srgbClr val="000000"/>
                </a:solidFill>
                <a:latin typeface="Poppins Bold"/>
              </a:rPr>
              <a:t>•초기조건에서 차량용 신호등은 녹색 점등, 보행자 용 신호등은 적색 점등이다.</a:t>
            </a:r>
          </a:p>
          <a:p>
            <a:pPr>
              <a:lnSpc>
                <a:spcPts val="4133"/>
              </a:lnSpc>
            </a:pPr>
            <a:endParaRPr lang="en-US" sz="2583">
              <a:solidFill>
                <a:srgbClr val="000000"/>
              </a:solidFill>
              <a:latin typeface="Poppins Bold"/>
            </a:endParaRPr>
          </a:p>
          <a:p>
            <a:pPr>
              <a:lnSpc>
                <a:spcPts val="4133"/>
              </a:lnSpc>
            </a:pPr>
            <a:r>
              <a:rPr lang="en-US" sz="2583">
                <a:solidFill>
                  <a:srgbClr val="000000"/>
                </a:solidFill>
                <a:latin typeface="Poppins Bold"/>
              </a:rPr>
              <a:t>•보행자 통행 버튼을 누르면 20초 후 차량용 신호등의 황색 등이 점등되고, 이 상태가 10초간 지속되다가적색 등이 점등된다.</a:t>
            </a:r>
          </a:p>
          <a:p>
            <a:pPr>
              <a:lnSpc>
                <a:spcPts val="4133"/>
              </a:lnSpc>
            </a:pPr>
            <a:endParaRPr lang="en-US" sz="2583">
              <a:solidFill>
                <a:srgbClr val="000000"/>
              </a:solidFill>
              <a:latin typeface="Poppins Bold"/>
            </a:endParaRPr>
          </a:p>
          <a:p>
            <a:pPr>
              <a:lnSpc>
                <a:spcPts val="4133"/>
              </a:lnSpc>
            </a:pPr>
            <a:r>
              <a:rPr lang="en-US" sz="2583">
                <a:solidFill>
                  <a:srgbClr val="000000"/>
                </a:solidFill>
                <a:latin typeface="Poppins Bold"/>
              </a:rPr>
              <a:t>•차량용 신호등의 적색 등의 점등 됨과 동시에 보행자 용 녹색등이 2분간 점등된다.</a:t>
            </a:r>
          </a:p>
          <a:p>
            <a:pPr>
              <a:lnSpc>
                <a:spcPts val="4133"/>
              </a:lnSpc>
            </a:pPr>
            <a:endParaRPr lang="en-US" sz="2583">
              <a:solidFill>
                <a:srgbClr val="000000"/>
              </a:solidFill>
              <a:latin typeface="Poppins Bold"/>
            </a:endParaRPr>
          </a:p>
          <a:p>
            <a:pPr>
              <a:lnSpc>
                <a:spcPts val="4133"/>
              </a:lnSpc>
            </a:pPr>
            <a:r>
              <a:rPr lang="en-US" sz="2583">
                <a:solidFill>
                  <a:srgbClr val="000000"/>
                </a:solidFill>
                <a:latin typeface="Poppins Bold"/>
              </a:rPr>
              <a:t>•보행자 통행 버튼을 눌러 보행자 용 신호등 변경을 위한 동작이 이루어지는 동안(통행 버튼을 누른 후 2분 30초 동안)에는 통행 버튼을 눌러도 해당 입력신호를 무시한다.</a:t>
            </a:r>
          </a:p>
          <a:p>
            <a:pPr>
              <a:lnSpc>
                <a:spcPts val="4133"/>
              </a:lnSpc>
            </a:pPr>
            <a:endParaRPr lang="en-US" sz="2583">
              <a:solidFill>
                <a:srgbClr val="000000"/>
              </a:solidFill>
              <a:latin typeface="Poppi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640812" y="8229473"/>
            <a:ext cx="2448610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1280">
                <a:solidFill>
                  <a:srgbClr val="FBF3E4"/>
                </a:solidFill>
                <a:latin typeface="Bebas Neue Bold"/>
              </a:rPr>
              <a:t>PLC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017">
            <a:off x="1028699" y="5176837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6637827" y="6033540"/>
            <a:ext cx="5012346" cy="781940"/>
            <a:chOff x="0" y="0"/>
            <a:chExt cx="6609980" cy="1031175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37827" y="7281547"/>
            <a:ext cx="5012346" cy="781940"/>
            <a:chOff x="0" y="0"/>
            <a:chExt cx="6609980" cy="1031175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194082" y="6033540"/>
            <a:ext cx="5012346" cy="781940"/>
            <a:chOff x="0" y="0"/>
            <a:chExt cx="6609980" cy="1031175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159854" y="7281547"/>
            <a:ext cx="5012346" cy="781940"/>
            <a:chOff x="0" y="0"/>
            <a:chExt cx="6609980" cy="1031175"/>
          </a:xfrm>
        </p:grpSpPr>
        <p:sp>
          <p:nvSpPr>
            <p:cNvPr id="13" name="Freeform 13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2246959" y="6033540"/>
            <a:ext cx="5012346" cy="781940"/>
            <a:chOff x="0" y="0"/>
            <a:chExt cx="6609980" cy="1031175"/>
          </a:xfrm>
        </p:grpSpPr>
        <p:sp>
          <p:nvSpPr>
            <p:cNvPr id="16" name="Freeform 1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2246959" y="7281547"/>
            <a:ext cx="5012346" cy="781940"/>
            <a:chOff x="0" y="0"/>
            <a:chExt cx="6609980" cy="1031175"/>
          </a:xfrm>
        </p:grpSpPr>
        <p:sp>
          <p:nvSpPr>
            <p:cNvPr id="19" name="Freeform 1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5289759" y="7498103"/>
            <a:ext cx="1056753" cy="1130767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12840575" y="1666122"/>
            <a:ext cx="3825115" cy="3039228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4426153" y="2739656"/>
            <a:ext cx="9022375" cy="240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831"/>
              </a:lnSpc>
            </a:pPr>
            <a:r>
              <a:rPr lang="en-US" sz="17831">
                <a:solidFill>
                  <a:srgbClr val="000000"/>
                </a:solidFill>
                <a:latin typeface="Bebas Neue Bold"/>
              </a:rPr>
              <a:t>CONTENT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35400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요구사항 분석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35400" y="7375020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000000"/>
                </a:solidFill>
                <a:ea typeface="Bebas Neue"/>
              </a:rPr>
              <a:t>설계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244533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구현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244533" y="7375020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테스트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853665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000000"/>
                </a:solidFill>
                <a:ea typeface="Bebas Neue"/>
              </a:rPr>
              <a:t>자체평가의견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853665" y="7208649"/>
            <a:ext cx="3798935" cy="880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099" spc="509">
                <a:solidFill>
                  <a:srgbClr val="FBF3E4"/>
                </a:solidFill>
                <a:latin typeface="Bebas Neue"/>
              </a:rPr>
              <a:t>pLC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109479" y="802975"/>
            <a:ext cx="4069042" cy="1069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41"/>
              </a:lnSpc>
            </a:pPr>
            <a:r>
              <a:rPr lang="en-US" sz="8041" dirty="0">
                <a:solidFill>
                  <a:srgbClr val="B91646"/>
                </a:solidFill>
                <a:latin typeface="Brittany"/>
              </a:rPr>
              <a:t>traffic light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992183" y="9097962"/>
            <a:ext cx="12671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" name="TextBox 3"/>
          <p:cNvSpPr txBox="1"/>
          <p:nvPr/>
        </p:nvSpPr>
        <p:spPr>
          <a:xfrm>
            <a:off x="1028700" y="2431291"/>
            <a:ext cx="4537872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>
                <a:solidFill>
                  <a:srgbClr val="B91646"/>
                </a:solidFill>
                <a:latin typeface="Bebas Neue Bold" panose="020B0604020202020204" charset="0"/>
              </a:rPr>
              <a:t>personal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3079860" y="2010754"/>
            <a:ext cx="4179440" cy="6265491"/>
            <a:chOff x="0" y="0"/>
            <a:chExt cx="5511594" cy="8262552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5448094" cy="8199052"/>
            </a:xfrm>
            <a:custGeom>
              <a:avLst/>
              <a:gdLst/>
              <a:ahLst/>
              <a:cxnLst/>
              <a:rect l="l" t="t" r="r" b="b"/>
              <a:pathLst>
                <a:path w="5448094" h="8199052">
                  <a:moveTo>
                    <a:pt x="5355384" y="8199051"/>
                  </a:moveTo>
                  <a:lnTo>
                    <a:pt x="92710" y="8199051"/>
                  </a:lnTo>
                  <a:cubicBezTo>
                    <a:pt x="41910" y="8199051"/>
                    <a:pt x="0" y="8157142"/>
                    <a:pt x="0" y="810634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354114" y="0"/>
                  </a:lnTo>
                  <a:cubicBezTo>
                    <a:pt x="5404914" y="0"/>
                    <a:pt x="5446824" y="41910"/>
                    <a:pt x="5446824" y="92710"/>
                  </a:cubicBezTo>
                  <a:lnTo>
                    <a:pt x="5446824" y="8105072"/>
                  </a:lnTo>
                  <a:cubicBezTo>
                    <a:pt x="5448094" y="8157142"/>
                    <a:pt x="5406184" y="8199052"/>
                    <a:pt x="5355384" y="8199052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5511594" cy="8262552"/>
            </a:xfrm>
            <a:custGeom>
              <a:avLst/>
              <a:gdLst/>
              <a:ahLst/>
              <a:cxnLst/>
              <a:rect l="l" t="t" r="r" b="b"/>
              <a:pathLst>
                <a:path w="5511594" h="8262552">
                  <a:moveTo>
                    <a:pt x="5387134" y="59690"/>
                  </a:moveTo>
                  <a:cubicBezTo>
                    <a:pt x="5422694" y="59690"/>
                    <a:pt x="5451904" y="88900"/>
                    <a:pt x="5451904" y="124460"/>
                  </a:cubicBezTo>
                  <a:lnTo>
                    <a:pt x="5451904" y="8138092"/>
                  </a:lnTo>
                  <a:cubicBezTo>
                    <a:pt x="5451904" y="8173652"/>
                    <a:pt x="5422694" y="8202862"/>
                    <a:pt x="5387134" y="8202862"/>
                  </a:cubicBezTo>
                  <a:lnTo>
                    <a:pt x="124460" y="8202862"/>
                  </a:lnTo>
                  <a:cubicBezTo>
                    <a:pt x="88900" y="8202862"/>
                    <a:pt x="59690" y="8173652"/>
                    <a:pt x="59690" y="813809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387134" y="59690"/>
                  </a:lnTo>
                  <a:moveTo>
                    <a:pt x="538713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38092"/>
                  </a:lnTo>
                  <a:cubicBezTo>
                    <a:pt x="0" y="8206672"/>
                    <a:pt x="55880" y="8262552"/>
                    <a:pt x="124460" y="8262552"/>
                  </a:cubicBezTo>
                  <a:lnTo>
                    <a:pt x="5387134" y="8262552"/>
                  </a:lnTo>
                  <a:cubicBezTo>
                    <a:pt x="5455714" y="8262552"/>
                    <a:pt x="5511594" y="8206672"/>
                    <a:pt x="5511594" y="8138092"/>
                  </a:cubicBezTo>
                  <a:lnTo>
                    <a:pt x="5511594" y="124460"/>
                  </a:lnTo>
                  <a:cubicBezTo>
                    <a:pt x="5511594" y="55880"/>
                    <a:pt x="5455714" y="0"/>
                    <a:pt x="5387134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8420603" y="2010754"/>
            <a:ext cx="4179440" cy="6265491"/>
            <a:chOff x="0" y="0"/>
            <a:chExt cx="5511594" cy="8262552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5448094" cy="8199052"/>
            </a:xfrm>
            <a:custGeom>
              <a:avLst/>
              <a:gdLst/>
              <a:ahLst/>
              <a:cxnLst/>
              <a:rect l="l" t="t" r="r" b="b"/>
              <a:pathLst>
                <a:path w="5448094" h="8199052">
                  <a:moveTo>
                    <a:pt x="5355384" y="8199051"/>
                  </a:moveTo>
                  <a:lnTo>
                    <a:pt x="92710" y="8199051"/>
                  </a:lnTo>
                  <a:cubicBezTo>
                    <a:pt x="41910" y="8199051"/>
                    <a:pt x="0" y="8157142"/>
                    <a:pt x="0" y="810634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354114" y="0"/>
                  </a:lnTo>
                  <a:cubicBezTo>
                    <a:pt x="5404914" y="0"/>
                    <a:pt x="5446824" y="41910"/>
                    <a:pt x="5446824" y="92710"/>
                  </a:cubicBezTo>
                  <a:lnTo>
                    <a:pt x="5446824" y="8105072"/>
                  </a:lnTo>
                  <a:cubicBezTo>
                    <a:pt x="5448094" y="8157142"/>
                    <a:pt x="5406184" y="8199052"/>
                    <a:pt x="5355384" y="8199052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5511594" cy="8262552"/>
            </a:xfrm>
            <a:custGeom>
              <a:avLst/>
              <a:gdLst/>
              <a:ahLst/>
              <a:cxnLst/>
              <a:rect l="l" t="t" r="r" b="b"/>
              <a:pathLst>
                <a:path w="5511594" h="8262552">
                  <a:moveTo>
                    <a:pt x="5387134" y="59690"/>
                  </a:moveTo>
                  <a:cubicBezTo>
                    <a:pt x="5422694" y="59690"/>
                    <a:pt x="5451904" y="88900"/>
                    <a:pt x="5451904" y="124460"/>
                  </a:cubicBezTo>
                  <a:lnTo>
                    <a:pt x="5451904" y="8138092"/>
                  </a:lnTo>
                  <a:cubicBezTo>
                    <a:pt x="5451904" y="8173652"/>
                    <a:pt x="5422694" y="8202862"/>
                    <a:pt x="5387134" y="8202862"/>
                  </a:cubicBezTo>
                  <a:lnTo>
                    <a:pt x="124460" y="8202862"/>
                  </a:lnTo>
                  <a:cubicBezTo>
                    <a:pt x="88900" y="8202862"/>
                    <a:pt x="59690" y="8173652"/>
                    <a:pt x="59690" y="813809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387134" y="59690"/>
                  </a:lnTo>
                  <a:moveTo>
                    <a:pt x="538713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38092"/>
                  </a:lnTo>
                  <a:cubicBezTo>
                    <a:pt x="0" y="8206672"/>
                    <a:pt x="55880" y="8262552"/>
                    <a:pt x="124460" y="8262552"/>
                  </a:cubicBezTo>
                  <a:lnTo>
                    <a:pt x="5387134" y="8262552"/>
                  </a:lnTo>
                  <a:cubicBezTo>
                    <a:pt x="5455714" y="8262552"/>
                    <a:pt x="5511594" y="8206672"/>
                    <a:pt x="5511594" y="8138092"/>
                  </a:cubicBezTo>
                  <a:lnTo>
                    <a:pt x="5511594" y="124460"/>
                  </a:lnTo>
                  <a:cubicBezTo>
                    <a:pt x="5511594" y="55880"/>
                    <a:pt x="5455714" y="0"/>
                    <a:pt x="5387134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719216" y="7257051"/>
            <a:ext cx="3582213" cy="53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FBF3E4"/>
                </a:solidFill>
                <a:latin typeface="Bebas Neue Bold"/>
              </a:rPr>
              <a:t>XP-BUILDER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378473" y="7257051"/>
            <a:ext cx="3582213" cy="53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FBF3E4"/>
                </a:solidFill>
                <a:latin typeface="Bebas Neue Bold"/>
              </a:rPr>
              <a:t>PLC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3378473" y="2259841"/>
            <a:ext cx="3582213" cy="4446554"/>
            <a:chOff x="0" y="0"/>
            <a:chExt cx="4776284" cy="592873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2"/>
            <a:srcRect l="9719" r="9719"/>
            <a:stretch>
              <a:fillRect/>
            </a:stretch>
          </p:blipFill>
          <p:spPr>
            <a:xfrm>
              <a:off x="0" y="0"/>
              <a:ext cx="4776284" cy="5928738"/>
            </a:xfrm>
            <a:prstGeom prst="rect">
              <a:avLst/>
            </a:prstGeom>
          </p:spPr>
        </p:pic>
      </p:grpSp>
      <p:sp>
        <p:nvSpPr>
          <p:cNvPr id="14" name="TextBox 14"/>
          <p:cNvSpPr txBox="1"/>
          <p:nvPr/>
        </p:nvSpPr>
        <p:spPr>
          <a:xfrm>
            <a:off x="1028700" y="3926248"/>
            <a:ext cx="6012740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105652"/>
                </a:solidFill>
                <a:ea typeface="Bebas Neue Bold"/>
              </a:rPr>
              <a:t>설계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 l="2796" t="13861" r="49727" b="14928"/>
          <a:stretch>
            <a:fillRect/>
          </a:stretch>
        </p:blipFill>
        <p:spPr>
          <a:xfrm>
            <a:off x="8719216" y="3104136"/>
            <a:ext cx="3582213" cy="3022388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0" y="5624334"/>
            <a:ext cx="7889200" cy="2406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4124" lvl="1" indent="-432062">
              <a:lnSpc>
                <a:spcPts val="6403"/>
              </a:lnSpc>
              <a:buFont typeface="Arial"/>
              <a:buChar char="•"/>
            </a:pPr>
            <a:r>
              <a:rPr lang="en-US" sz="4002">
                <a:solidFill>
                  <a:srgbClr val="000000"/>
                </a:solidFill>
                <a:latin typeface="Poppins"/>
              </a:rPr>
              <a:t>PLC와 XP-BUILDER를 이용하여 차량용 신호등과 보행자 신호등을 제어한다.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992183" y="9097962"/>
            <a:ext cx="12671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3" name="Group 3"/>
          <p:cNvGrpSpPr/>
          <p:nvPr/>
        </p:nvGrpSpPr>
        <p:grpSpPr>
          <a:xfrm>
            <a:off x="1044466" y="3891381"/>
            <a:ext cx="4980803" cy="4078917"/>
            <a:chOff x="0" y="0"/>
            <a:chExt cx="6568383" cy="5379030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6504883" cy="5315530"/>
            </a:xfrm>
            <a:custGeom>
              <a:avLst/>
              <a:gdLst/>
              <a:ahLst/>
              <a:cxnLst/>
              <a:rect l="l" t="t" r="r" b="b"/>
              <a:pathLst>
                <a:path w="6504883" h="5315530">
                  <a:moveTo>
                    <a:pt x="6412173" y="5315530"/>
                  </a:moveTo>
                  <a:lnTo>
                    <a:pt x="92710" y="5315530"/>
                  </a:lnTo>
                  <a:cubicBezTo>
                    <a:pt x="41910" y="5315530"/>
                    <a:pt x="0" y="5273620"/>
                    <a:pt x="0" y="522282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10902" y="0"/>
                  </a:lnTo>
                  <a:cubicBezTo>
                    <a:pt x="6461702" y="0"/>
                    <a:pt x="6503612" y="41910"/>
                    <a:pt x="6503612" y="92710"/>
                  </a:cubicBezTo>
                  <a:lnTo>
                    <a:pt x="6503612" y="5221550"/>
                  </a:lnTo>
                  <a:cubicBezTo>
                    <a:pt x="6504883" y="5273620"/>
                    <a:pt x="6462973" y="5315530"/>
                    <a:pt x="6412173" y="5315530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568383" cy="5379030"/>
            </a:xfrm>
            <a:custGeom>
              <a:avLst/>
              <a:gdLst/>
              <a:ahLst/>
              <a:cxnLst/>
              <a:rect l="l" t="t" r="r" b="b"/>
              <a:pathLst>
                <a:path w="6568383" h="5379030">
                  <a:moveTo>
                    <a:pt x="6443923" y="59690"/>
                  </a:moveTo>
                  <a:cubicBezTo>
                    <a:pt x="6479482" y="59690"/>
                    <a:pt x="6508693" y="88900"/>
                    <a:pt x="6508693" y="124460"/>
                  </a:cubicBezTo>
                  <a:lnTo>
                    <a:pt x="6508693" y="5254570"/>
                  </a:lnTo>
                  <a:cubicBezTo>
                    <a:pt x="6508693" y="5290130"/>
                    <a:pt x="6479482" y="5319340"/>
                    <a:pt x="6443923" y="5319340"/>
                  </a:cubicBezTo>
                  <a:lnTo>
                    <a:pt x="124460" y="5319340"/>
                  </a:lnTo>
                  <a:cubicBezTo>
                    <a:pt x="88900" y="5319340"/>
                    <a:pt x="59690" y="5290130"/>
                    <a:pt x="59690" y="525457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43923" y="59690"/>
                  </a:lnTo>
                  <a:moveTo>
                    <a:pt x="644392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5254570"/>
                  </a:lnTo>
                  <a:cubicBezTo>
                    <a:pt x="0" y="5323150"/>
                    <a:pt x="55880" y="5379030"/>
                    <a:pt x="124460" y="5379030"/>
                  </a:cubicBezTo>
                  <a:lnTo>
                    <a:pt x="6443923" y="5379030"/>
                  </a:lnTo>
                  <a:cubicBezTo>
                    <a:pt x="6512502" y="5379030"/>
                    <a:pt x="6568383" y="5323150"/>
                    <a:pt x="6568383" y="5254570"/>
                  </a:cubicBezTo>
                  <a:lnTo>
                    <a:pt x="6568383" y="124460"/>
                  </a:lnTo>
                  <a:cubicBezTo>
                    <a:pt x="6568383" y="55880"/>
                    <a:pt x="6512502" y="0"/>
                    <a:pt x="644392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53598" y="3891381"/>
            <a:ext cx="4980803" cy="4078917"/>
            <a:chOff x="0" y="0"/>
            <a:chExt cx="6568383" cy="5379030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6504883" cy="5315530"/>
            </a:xfrm>
            <a:custGeom>
              <a:avLst/>
              <a:gdLst/>
              <a:ahLst/>
              <a:cxnLst/>
              <a:rect l="l" t="t" r="r" b="b"/>
              <a:pathLst>
                <a:path w="6504883" h="5315530">
                  <a:moveTo>
                    <a:pt x="6412173" y="5315530"/>
                  </a:moveTo>
                  <a:lnTo>
                    <a:pt x="92710" y="5315530"/>
                  </a:lnTo>
                  <a:cubicBezTo>
                    <a:pt x="41910" y="5315530"/>
                    <a:pt x="0" y="5273620"/>
                    <a:pt x="0" y="522282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10902" y="0"/>
                  </a:lnTo>
                  <a:cubicBezTo>
                    <a:pt x="6461702" y="0"/>
                    <a:pt x="6503612" y="41910"/>
                    <a:pt x="6503612" y="92710"/>
                  </a:cubicBezTo>
                  <a:lnTo>
                    <a:pt x="6503612" y="5221550"/>
                  </a:lnTo>
                  <a:cubicBezTo>
                    <a:pt x="6504883" y="5273620"/>
                    <a:pt x="6462973" y="5315530"/>
                    <a:pt x="6412173" y="5315530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568383" cy="5379030"/>
            </a:xfrm>
            <a:custGeom>
              <a:avLst/>
              <a:gdLst/>
              <a:ahLst/>
              <a:cxnLst/>
              <a:rect l="l" t="t" r="r" b="b"/>
              <a:pathLst>
                <a:path w="6568383" h="5379030">
                  <a:moveTo>
                    <a:pt x="6443923" y="59690"/>
                  </a:moveTo>
                  <a:cubicBezTo>
                    <a:pt x="6479482" y="59690"/>
                    <a:pt x="6508693" y="88900"/>
                    <a:pt x="6508693" y="124460"/>
                  </a:cubicBezTo>
                  <a:lnTo>
                    <a:pt x="6508693" y="5254570"/>
                  </a:lnTo>
                  <a:cubicBezTo>
                    <a:pt x="6508693" y="5290130"/>
                    <a:pt x="6479482" y="5319340"/>
                    <a:pt x="6443923" y="5319340"/>
                  </a:cubicBezTo>
                  <a:lnTo>
                    <a:pt x="124460" y="5319340"/>
                  </a:lnTo>
                  <a:cubicBezTo>
                    <a:pt x="88900" y="5319340"/>
                    <a:pt x="59690" y="5290130"/>
                    <a:pt x="59690" y="525457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43923" y="59690"/>
                  </a:lnTo>
                  <a:moveTo>
                    <a:pt x="644392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5254570"/>
                  </a:lnTo>
                  <a:cubicBezTo>
                    <a:pt x="0" y="5323150"/>
                    <a:pt x="55880" y="5379030"/>
                    <a:pt x="124460" y="5379030"/>
                  </a:cubicBezTo>
                  <a:lnTo>
                    <a:pt x="6443923" y="5379030"/>
                  </a:lnTo>
                  <a:cubicBezTo>
                    <a:pt x="6512502" y="5379030"/>
                    <a:pt x="6568383" y="5323150"/>
                    <a:pt x="6568383" y="5254570"/>
                  </a:cubicBezTo>
                  <a:lnTo>
                    <a:pt x="6568383" y="124460"/>
                  </a:lnTo>
                  <a:cubicBezTo>
                    <a:pt x="6568383" y="55880"/>
                    <a:pt x="6512502" y="0"/>
                    <a:pt x="644392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2278497" y="3891381"/>
            <a:ext cx="4980803" cy="4078917"/>
            <a:chOff x="0" y="0"/>
            <a:chExt cx="6568383" cy="5379030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6504883" cy="5315530"/>
            </a:xfrm>
            <a:custGeom>
              <a:avLst/>
              <a:gdLst/>
              <a:ahLst/>
              <a:cxnLst/>
              <a:rect l="l" t="t" r="r" b="b"/>
              <a:pathLst>
                <a:path w="6504883" h="5315530">
                  <a:moveTo>
                    <a:pt x="6412173" y="5315530"/>
                  </a:moveTo>
                  <a:lnTo>
                    <a:pt x="92710" y="5315530"/>
                  </a:lnTo>
                  <a:cubicBezTo>
                    <a:pt x="41910" y="5315530"/>
                    <a:pt x="0" y="5273620"/>
                    <a:pt x="0" y="522282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10902" y="0"/>
                  </a:lnTo>
                  <a:cubicBezTo>
                    <a:pt x="6461702" y="0"/>
                    <a:pt x="6503612" y="41910"/>
                    <a:pt x="6503612" y="92710"/>
                  </a:cubicBezTo>
                  <a:lnTo>
                    <a:pt x="6503612" y="5221550"/>
                  </a:lnTo>
                  <a:cubicBezTo>
                    <a:pt x="6504883" y="5273620"/>
                    <a:pt x="6462973" y="5315530"/>
                    <a:pt x="6412173" y="5315530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568383" cy="5379030"/>
            </a:xfrm>
            <a:custGeom>
              <a:avLst/>
              <a:gdLst/>
              <a:ahLst/>
              <a:cxnLst/>
              <a:rect l="l" t="t" r="r" b="b"/>
              <a:pathLst>
                <a:path w="6568383" h="5379030">
                  <a:moveTo>
                    <a:pt x="6443923" y="59690"/>
                  </a:moveTo>
                  <a:cubicBezTo>
                    <a:pt x="6479482" y="59690"/>
                    <a:pt x="6508693" y="88900"/>
                    <a:pt x="6508693" y="124460"/>
                  </a:cubicBezTo>
                  <a:lnTo>
                    <a:pt x="6508693" y="5254570"/>
                  </a:lnTo>
                  <a:cubicBezTo>
                    <a:pt x="6508693" y="5290130"/>
                    <a:pt x="6479482" y="5319340"/>
                    <a:pt x="6443923" y="5319340"/>
                  </a:cubicBezTo>
                  <a:lnTo>
                    <a:pt x="124460" y="5319340"/>
                  </a:lnTo>
                  <a:cubicBezTo>
                    <a:pt x="88900" y="5319340"/>
                    <a:pt x="59690" y="5290130"/>
                    <a:pt x="59690" y="525457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43923" y="59690"/>
                  </a:lnTo>
                  <a:moveTo>
                    <a:pt x="644392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5254570"/>
                  </a:lnTo>
                  <a:cubicBezTo>
                    <a:pt x="0" y="5323150"/>
                    <a:pt x="55880" y="5379030"/>
                    <a:pt x="124460" y="5379030"/>
                  </a:cubicBezTo>
                  <a:lnTo>
                    <a:pt x="6443923" y="5379030"/>
                  </a:lnTo>
                  <a:cubicBezTo>
                    <a:pt x="6512502" y="5379030"/>
                    <a:pt x="6568383" y="5323150"/>
                    <a:pt x="6568383" y="5254570"/>
                  </a:cubicBezTo>
                  <a:lnTo>
                    <a:pt x="6568383" y="124460"/>
                  </a:lnTo>
                  <a:cubicBezTo>
                    <a:pt x="6568383" y="55880"/>
                    <a:pt x="6512502" y="0"/>
                    <a:pt x="644392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581621" y="7579328"/>
            <a:ext cx="4343022" cy="781940"/>
            <a:chOff x="0" y="0"/>
            <a:chExt cx="5727315" cy="1031175"/>
          </a:xfrm>
        </p:grpSpPr>
        <p:sp>
          <p:nvSpPr>
            <p:cNvPr id="13" name="Freeform 13"/>
            <p:cNvSpPr/>
            <p:nvPr/>
          </p:nvSpPr>
          <p:spPr>
            <a:xfrm>
              <a:off x="31750" y="31750"/>
              <a:ext cx="5663815" cy="967675"/>
            </a:xfrm>
            <a:custGeom>
              <a:avLst/>
              <a:gdLst/>
              <a:ahLst/>
              <a:cxnLst/>
              <a:rect l="l" t="t" r="r" b="b"/>
              <a:pathLst>
                <a:path w="5663815" h="967675">
                  <a:moveTo>
                    <a:pt x="5571105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569835" y="0"/>
                  </a:lnTo>
                  <a:cubicBezTo>
                    <a:pt x="5620635" y="0"/>
                    <a:pt x="5662545" y="41910"/>
                    <a:pt x="5662545" y="92710"/>
                  </a:cubicBezTo>
                  <a:lnTo>
                    <a:pt x="5662545" y="873695"/>
                  </a:lnTo>
                  <a:cubicBezTo>
                    <a:pt x="5663815" y="925765"/>
                    <a:pt x="5621905" y="967675"/>
                    <a:pt x="5571105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5727316" cy="1031175"/>
            </a:xfrm>
            <a:custGeom>
              <a:avLst/>
              <a:gdLst/>
              <a:ahLst/>
              <a:cxnLst/>
              <a:rect l="l" t="t" r="r" b="b"/>
              <a:pathLst>
                <a:path w="5727316" h="1031175">
                  <a:moveTo>
                    <a:pt x="5602855" y="59690"/>
                  </a:moveTo>
                  <a:cubicBezTo>
                    <a:pt x="5638415" y="59690"/>
                    <a:pt x="5667625" y="88900"/>
                    <a:pt x="5667625" y="124460"/>
                  </a:cubicBezTo>
                  <a:lnTo>
                    <a:pt x="5667625" y="906715"/>
                  </a:lnTo>
                  <a:cubicBezTo>
                    <a:pt x="5667625" y="942275"/>
                    <a:pt x="5638415" y="971485"/>
                    <a:pt x="5602855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602855" y="59690"/>
                  </a:lnTo>
                  <a:moveTo>
                    <a:pt x="560285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5602855" y="1031175"/>
                  </a:lnTo>
                  <a:cubicBezTo>
                    <a:pt x="5671435" y="1031175"/>
                    <a:pt x="5727316" y="975295"/>
                    <a:pt x="5727316" y="906715"/>
                  </a:cubicBezTo>
                  <a:lnTo>
                    <a:pt x="5727316" y="124460"/>
                  </a:lnTo>
                  <a:cubicBezTo>
                    <a:pt x="5727316" y="55880"/>
                    <a:pt x="5671435" y="0"/>
                    <a:pt x="560285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440586" y="7568016"/>
            <a:ext cx="4188562" cy="781940"/>
            <a:chOff x="0" y="0"/>
            <a:chExt cx="5523623" cy="1031175"/>
          </a:xfrm>
        </p:grpSpPr>
        <p:sp>
          <p:nvSpPr>
            <p:cNvPr id="16" name="Freeform 16"/>
            <p:cNvSpPr/>
            <p:nvPr/>
          </p:nvSpPr>
          <p:spPr>
            <a:xfrm>
              <a:off x="31750" y="31750"/>
              <a:ext cx="5460123" cy="967675"/>
            </a:xfrm>
            <a:custGeom>
              <a:avLst/>
              <a:gdLst/>
              <a:ahLst/>
              <a:cxnLst/>
              <a:rect l="l" t="t" r="r" b="b"/>
              <a:pathLst>
                <a:path w="5460123" h="967675">
                  <a:moveTo>
                    <a:pt x="5367413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366143" y="0"/>
                  </a:lnTo>
                  <a:cubicBezTo>
                    <a:pt x="5416943" y="0"/>
                    <a:pt x="5458854" y="41910"/>
                    <a:pt x="5458854" y="92710"/>
                  </a:cubicBezTo>
                  <a:lnTo>
                    <a:pt x="5458854" y="873695"/>
                  </a:lnTo>
                  <a:cubicBezTo>
                    <a:pt x="5460123" y="925765"/>
                    <a:pt x="5418213" y="967675"/>
                    <a:pt x="5367413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5523624" cy="1031175"/>
            </a:xfrm>
            <a:custGeom>
              <a:avLst/>
              <a:gdLst/>
              <a:ahLst/>
              <a:cxnLst/>
              <a:rect l="l" t="t" r="r" b="b"/>
              <a:pathLst>
                <a:path w="5523624" h="1031175">
                  <a:moveTo>
                    <a:pt x="5399163" y="59690"/>
                  </a:moveTo>
                  <a:cubicBezTo>
                    <a:pt x="5434723" y="59690"/>
                    <a:pt x="5463934" y="88900"/>
                    <a:pt x="5463934" y="124460"/>
                  </a:cubicBezTo>
                  <a:lnTo>
                    <a:pt x="5463934" y="906715"/>
                  </a:lnTo>
                  <a:cubicBezTo>
                    <a:pt x="5463934" y="942275"/>
                    <a:pt x="5434723" y="971485"/>
                    <a:pt x="5399163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399163" y="59690"/>
                  </a:lnTo>
                  <a:moveTo>
                    <a:pt x="539916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5399163" y="1031175"/>
                  </a:lnTo>
                  <a:cubicBezTo>
                    <a:pt x="5467743" y="1031175"/>
                    <a:pt x="5523624" y="975295"/>
                    <a:pt x="5523624" y="906715"/>
                  </a:cubicBezTo>
                  <a:lnTo>
                    <a:pt x="5523624" y="124460"/>
                  </a:lnTo>
                  <a:cubicBezTo>
                    <a:pt x="5523624" y="55880"/>
                    <a:pt x="5467743" y="0"/>
                    <a:pt x="539916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7049719" y="7579328"/>
            <a:ext cx="4188562" cy="781940"/>
            <a:chOff x="0" y="0"/>
            <a:chExt cx="5523623" cy="1031175"/>
          </a:xfrm>
        </p:grpSpPr>
        <p:sp>
          <p:nvSpPr>
            <p:cNvPr id="19" name="Freeform 19"/>
            <p:cNvSpPr/>
            <p:nvPr/>
          </p:nvSpPr>
          <p:spPr>
            <a:xfrm>
              <a:off x="31750" y="31750"/>
              <a:ext cx="5460123" cy="967675"/>
            </a:xfrm>
            <a:custGeom>
              <a:avLst/>
              <a:gdLst/>
              <a:ahLst/>
              <a:cxnLst/>
              <a:rect l="l" t="t" r="r" b="b"/>
              <a:pathLst>
                <a:path w="5460123" h="967675">
                  <a:moveTo>
                    <a:pt x="5367413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366143" y="0"/>
                  </a:lnTo>
                  <a:cubicBezTo>
                    <a:pt x="5416943" y="0"/>
                    <a:pt x="5458854" y="41910"/>
                    <a:pt x="5458854" y="92710"/>
                  </a:cubicBezTo>
                  <a:lnTo>
                    <a:pt x="5458854" y="873695"/>
                  </a:lnTo>
                  <a:cubicBezTo>
                    <a:pt x="5460123" y="925765"/>
                    <a:pt x="5418213" y="967675"/>
                    <a:pt x="5367413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5523624" cy="1031175"/>
            </a:xfrm>
            <a:custGeom>
              <a:avLst/>
              <a:gdLst/>
              <a:ahLst/>
              <a:cxnLst/>
              <a:rect l="l" t="t" r="r" b="b"/>
              <a:pathLst>
                <a:path w="5523624" h="1031175">
                  <a:moveTo>
                    <a:pt x="5399163" y="59690"/>
                  </a:moveTo>
                  <a:cubicBezTo>
                    <a:pt x="5434723" y="59690"/>
                    <a:pt x="5463934" y="88900"/>
                    <a:pt x="5463934" y="124460"/>
                  </a:cubicBezTo>
                  <a:lnTo>
                    <a:pt x="5463934" y="906715"/>
                  </a:lnTo>
                  <a:cubicBezTo>
                    <a:pt x="5463934" y="942275"/>
                    <a:pt x="5434723" y="971485"/>
                    <a:pt x="5399163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399163" y="59690"/>
                  </a:lnTo>
                  <a:moveTo>
                    <a:pt x="539916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5399163" y="1031175"/>
                  </a:lnTo>
                  <a:cubicBezTo>
                    <a:pt x="5467743" y="1031175"/>
                    <a:pt x="5523624" y="975295"/>
                    <a:pt x="5523624" y="906715"/>
                  </a:cubicBezTo>
                  <a:lnTo>
                    <a:pt x="5523624" y="124460"/>
                  </a:lnTo>
                  <a:cubicBezTo>
                    <a:pt x="5523624" y="55880"/>
                    <a:pt x="5467743" y="0"/>
                    <a:pt x="539916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706463" y="4534310"/>
            <a:ext cx="3727872" cy="2793059"/>
            <a:chOff x="0" y="0"/>
            <a:chExt cx="4970496" cy="3724078"/>
          </a:xfrm>
        </p:grpSpPr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2"/>
            <a:srcRect t="13808" b="13808"/>
            <a:stretch>
              <a:fillRect/>
            </a:stretch>
          </p:blipFill>
          <p:spPr>
            <a:xfrm>
              <a:off x="0" y="0"/>
              <a:ext cx="4970496" cy="3724078"/>
            </a:xfrm>
            <a:prstGeom prst="rect">
              <a:avLst/>
            </a:prstGeom>
          </p:spPr>
        </p:pic>
      </p:grpSp>
      <p:grpSp>
        <p:nvGrpSpPr>
          <p:cNvPr id="23" name="Group 23"/>
          <p:cNvGrpSpPr/>
          <p:nvPr/>
        </p:nvGrpSpPr>
        <p:grpSpPr>
          <a:xfrm>
            <a:off x="12920277" y="4387709"/>
            <a:ext cx="3325308" cy="2793059"/>
            <a:chOff x="0" y="0"/>
            <a:chExt cx="4433744" cy="3724078"/>
          </a:xfrm>
        </p:grpSpPr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/>
            <a:srcRect t="11502" b="11502"/>
            <a:stretch>
              <a:fillRect/>
            </a:stretch>
          </p:blipFill>
          <p:spPr>
            <a:xfrm>
              <a:off x="0" y="0"/>
              <a:ext cx="4433744" cy="3724078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244533" y="4387709"/>
            <a:ext cx="3403798" cy="2793059"/>
            <a:chOff x="0" y="0"/>
            <a:chExt cx="4538398" cy="3724078"/>
          </a:xfrm>
        </p:grpSpPr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4"/>
            <a:srcRect t="8971" b="8971"/>
            <a:stretch>
              <a:fillRect/>
            </a:stretch>
          </p:blipFill>
          <p:spPr>
            <a:xfrm>
              <a:off x="0" y="0"/>
              <a:ext cx="4538398" cy="3724078"/>
            </a:xfrm>
            <a:prstGeom prst="rect">
              <a:avLst/>
            </a:prstGeom>
          </p:spPr>
        </p:pic>
      </p:grpSp>
      <p:pic>
        <p:nvPicPr>
          <p:cNvPr id="27" name="Picture 2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>
            <a:off x="2579201" y="1685331"/>
            <a:ext cx="1982396" cy="1740904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p:blipFill>
        <p:spPr>
          <a:xfrm>
            <a:off x="12278497" y="1533686"/>
            <a:ext cx="3080948" cy="1702924"/>
          </a:xfrm>
          <a:prstGeom prst="rect">
            <a:avLst/>
          </a:prstGeom>
        </p:spPr>
      </p:pic>
      <p:sp>
        <p:nvSpPr>
          <p:cNvPr id="29" name="TextBox 29"/>
          <p:cNvSpPr txBox="1"/>
          <p:nvPr/>
        </p:nvSpPr>
        <p:spPr>
          <a:xfrm>
            <a:off x="1635400" y="7672800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RED LIGht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869431" y="7685593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"/>
              </a:rPr>
              <a:t>green light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244533" y="7685593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"/>
              </a:rPr>
              <a:t>yellow light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550752" y="1101132"/>
            <a:ext cx="11571343" cy="1349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000000"/>
                </a:solidFill>
                <a:ea typeface="Bebas Neue Bold"/>
              </a:rPr>
              <a:t>차량용 신호등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992183" y="9097962"/>
            <a:ext cx="12671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" name="TextBox 3"/>
          <p:cNvSpPr txBox="1"/>
          <p:nvPr/>
        </p:nvSpPr>
        <p:spPr>
          <a:xfrm>
            <a:off x="0" y="2440816"/>
            <a:ext cx="11571343" cy="1349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99"/>
              </a:lnSpc>
            </a:pPr>
            <a:r>
              <a:rPr lang="en-US" sz="9999" dirty="0" err="1">
                <a:solidFill>
                  <a:srgbClr val="000000"/>
                </a:solidFill>
                <a:ea typeface="Bebas Neue Bold"/>
              </a:rPr>
              <a:t>보행자</a:t>
            </a:r>
            <a:r>
              <a:rPr lang="en-US" sz="9999" dirty="0">
                <a:solidFill>
                  <a:srgbClr val="000000"/>
                </a:solidFill>
                <a:ea typeface="Bebas Neue Bold"/>
              </a:rPr>
              <a:t> </a:t>
            </a:r>
            <a:r>
              <a:rPr lang="en-US" sz="9999" dirty="0" err="1">
                <a:solidFill>
                  <a:srgbClr val="000000"/>
                </a:solidFill>
                <a:ea typeface="Bebas Neue Bold"/>
              </a:rPr>
              <a:t>신호등</a:t>
            </a:r>
            <a:endParaRPr lang="en-US" sz="9999" dirty="0">
              <a:solidFill>
                <a:srgbClr val="000000"/>
              </a:solidFill>
              <a:ea typeface="Bebas Neue Bold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3378473" y="234839"/>
            <a:ext cx="4179440" cy="6265491"/>
            <a:chOff x="0" y="0"/>
            <a:chExt cx="5511594" cy="8262552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5448094" cy="8199052"/>
            </a:xfrm>
            <a:custGeom>
              <a:avLst/>
              <a:gdLst/>
              <a:ahLst/>
              <a:cxnLst/>
              <a:rect l="l" t="t" r="r" b="b"/>
              <a:pathLst>
                <a:path w="5448094" h="8199052">
                  <a:moveTo>
                    <a:pt x="5355384" y="8199051"/>
                  </a:moveTo>
                  <a:lnTo>
                    <a:pt x="92710" y="8199051"/>
                  </a:lnTo>
                  <a:cubicBezTo>
                    <a:pt x="41910" y="8199051"/>
                    <a:pt x="0" y="8157142"/>
                    <a:pt x="0" y="810634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354114" y="0"/>
                  </a:lnTo>
                  <a:cubicBezTo>
                    <a:pt x="5404914" y="0"/>
                    <a:pt x="5446824" y="41910"/>
                    <a:pt x="5446824" y="92710"/>
                  </a:cubicBezTo>
                  <a:lnTo>
                    <a:pt x="5446824" y="8105072"/>
                  </a:lnTo>
                  <a:cubicBezTo>
                    <a:pt x="5448094" y="8157142"/>
                    <a:pt x="5406184" y="8199052"/>
                    <a:pt x="5355384" y="8199052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5511594" cy="8262552"/>
            </a:xfrm>
            <a:custGeom>
              <a:avLst/>
              <a:gdLst/>
              <a:ahLst/>
              <a:cxnLst/>
              <a:rect l="l" t="t" r="r" b="b"/>
              <a:pathLst>
                <a:path w="5511594" h="8262552">
                  <a:moveTo>
                    <a:pt x="5387134" y="59690"/>
                  </a:moveTo>
                  <a:cubicBezTo>
                    <a:pt x="5422694" y="59690"/>
                    <a:pt x="5451904" y="88900"/>
                    <a:pt x="5451904" y="124460"/>
                  </a:cubicBezTo>
                  <a:lnTo>
                    <a:pt x="5451904" y="8138092"/>
                  </a:lnTo>
                  <a:cubicBezTo>
                    <a:pt x="5451904" y="8173652"/>
                    <a:pt x="5422694" y="8202862"/>
                    <a:pt x="5387134" y="8202862"/>
                  </a:cubicBezTo>
                  <a:lnTo>
                    <a:pt x="124460" y="8202862"/>
                  </a:lnTo>
                  <a:cubicBezTo>
                    <a:pt x="88900" y="8202862"/>
                    <a:pt x="59690" y="8173652"/>
                    <a:pt x="59690" y="813809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387134" y="59690"/>
                  </a:lnTo>
                  <a:moveTo>
                    <a:pt x="538713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38092"/>
                  </a:lnTo>
                  <a:cubicBezTo>
                    <a:pt x="0" y="8206672"/>
                    <a:pt x="55880" y="8262552"/>
                    <a:pt x="124460" y="8262552"/>
                  </a:cubicBezTo>
                  <a:lnTo>
                    <a:pt x="5387134" y="8262552"/>
                  </a:lnTo>
                  <a:cubicBezTo>
                    <a:pt x="5455714" y="8262552"/>
                    <a:pt x="5511594" y="8206672"/>
                    <a:pt x="5511594" y="8138092"/>
                  </a:cubicBezTo>
                  <a:lnTo>
                    <a:pt x="5511594" y="124460"/>
                  </a:lnTo>
                  <a:cubicBezTo>
                    <a:pt x="5511594" y="55880"/>
                    <a:pt x="5455714" y="0"/>
                    <a:pt x="5387134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8818438" y="1701200"/>
            <a:ext cx="4179440" cy="6265491"/>
            <a:chOff x="0" y="0"/>
            <a:chExt cx="5511594" cy="8262552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5448094" cy="8199052"/>
            </a:xfrm>
            <a:custGeom>
              <a:avLst/>
              <a:gdLst/>
              <a:ahLst/>
              <a:cxnLst/>
              <a:rect l="l" t="t" r="r" b="b"/>
              <a:pathLst>
                <a:path w="5448094" h="8199052">
                  <a:moveTo>
                    <a:pt x="5355384" y="8199051"/>
                  </a:moveTo>
                  <a:lnTo>
                    <a:pt x="92710" y="8199051"/>
                  </a:lnTo>
                  <a:cubicBezTo>
                    <a:pt x="41910" y="8199051"/>
                    <a:pt x="0" y="8157142"/>
                    <a:pt x="0" y="810634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354114" y="0"/>
                  </a:lnTo>
                  <a:cubicBezTo>
                    <a:pt x="5404914" y="0"/>
                    <a:pt x="5446824" y="41910"/>
                    <a:pt x="5446824" y="92710"/>
                  </a:cubicBezTo>
                  <a:lnTo>
                    <a:pt x="5446824" y="8105072"/>
                  </a:lnTo>
                  <a:cubicBezTo>
                    <a:pt x="5448094" y="8157142"/>
                    <a:pt x="5406184" y="8199052"/>
                    <a:pt x="5355384" y="8199052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5511594" cy="8262552"/>
            </a:xfrm>
            <a:custGeom>
              <a:avLst/>
              <a:gdLst/>
              <a:ahLst/>
              <a:cxnLst/>
              <a:rect l="l" t="t" r="r" b="b"/>
              <a:pathLst>
                <a:path w="5511594" h="8262552">
                  <a:moveTo>
                    <a:pt x="5387134" y="59690"/>
                  </a:moveTo>
                  <a:cubicBezTo>
                    <a:pt x="5422694" y="59690"/>
                    <a:pt x="5451904" y="88900"/>
                    <a:pt x="5451904" y="124460"/>
                  </a:cubicBezTo>
                  <a:lnTo>
                    <a:pt x="5451904" y="8138092"/>
                  </a:lnTo>
                  <a:cubicBezTo>
                    <a:pt x="5451904" y="8173652"/>
                    <a:pt x="5422694" y="8202862"/>
                    <a:pt x="5387134" y="8202862"/>
                  </a:cubicBezTo>
                  <a:lnTo>
                    <a:pt x="124460" y="8202862"/>
                  </a:lnTo>
                  <a:cubicBezTo>
                    <a:pt x="88900" y="8202862"/>
                    <a:pt x="59690" y="8173652"/>
                    <a:pt x="59690" y="813809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387134" y="59690"/>
                  </a:lnTo>
                  <a:moveTo>
                    <a:pt x="538713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38092"/>
                  </a:lnTo>
                  <a:cubicBezTo>
                    <a:pt x="0" y="8206672"/>
                    <a:pt x="55880" y="8262552"/>
                    <a:pt x="124460" y="8262552"/>
                  </a:cubicBezTo>
                  <a:lnTo>
                    <a:pt x="5387134" y="8262552"/>
                  </a:lnTo>
                  <a:cubicBezTo>
                    <a:pt x="5455714" y="8262552"/>
                    <a:pt x="5511594" y="8206672"/>
                    <a:pt x="5511594" y="8138092"/>
                  </a:cubicBezTo>
                  <a:lnTo>
                    <a:pt x="5511594" y="124460"/>
                  </a:lnTo>
                  <a:cubicBezTo>
                    <a:pt x="5511594" y="55880"/>
                    <a:pt x="5455714" y="0"/>
                    <a:pt x="5387134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4369600" y="1028700"/>
            <a:ext cx="2256142" cy="4446554"/>
            <a:chOff x="0" y="0"/>
            <a:chExt cx="3008189" cy="5928738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2"/>
            <a:srcRect l="140" r="140"/>
            <a:stretch>
              <a:fillRect/>
            </a:stretch>
          </p:blipFill>
          <p:spPr>
            <a:xfrm>
              <a:off x="0" y="0"/>
              <a:ext cx="3008189" cy="5928738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9799399" y="2389977"/>
            <a:ext cx="2217518" cy="4446554"/>
            <a:chOff x="0" y="0"/>
            <a:chExt cx="2956691" cy="592873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/>
            <a:srcRect l="994" r="994"/>
            <a:stretch>
              <a:fillRect/>
            </a:stretch>
          </p:blipFill>
          <p:spPr>
            <a:xfrm>
              <a:off x="0" y="0"/>
              <a:ext cx="2956691" cy="5928738"/>
            </a:xfrm>
            <a:prstGeom prst="rect">
              <a:avLst/>
            </a:prstGeom>
          </p:spPr>
        </p:pic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6555992" y="3682001"/>
            <a:ext cx="2652171" cy="41148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321735" y="4648315"/>
            <a:ext cx="2975900" cy="260256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4252825" y="3910959"/>
            <a:ext cx="1532846" cy="2341849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701997" y="5949595"/>
            <a:ext cx="4472995" cy="41148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028700" y="1200150"/>
            <a:ext cx="4537872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>
                <a:solidFill>
                  <a:srgbClr val="B91646"/>
                </a:solidFill>
                <a:latin typeface="Bebas Neue Bold" panose="020B0604020202020204" charset="0"/>
              </a:rPr>
              <a:t>people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117051" y="7257051"/>
            <a:ext cx="3582213" cy="53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 dirty="0">
                <a:solidFill>
                  <a:srgbClr val="FBF3E4"/>
                </a:solidFill>
                <a:latin typeface="Bebas Neue"/>
              </a:rPr>
              <a:t>GREEN LIGHT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677087" y="5713058"/>
            <a:ext cx="3582213" cy="53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FBF3E4"/>
                </a:solidFill>
                <a:latin typeface="Bebas Neue Bold"/>
              </a:rPr>
              <a:t>RED LIGHT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992183" y="9097962"/>
            <a:ext cx="12671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3" name="Group 3"/>
          <p:cNvGrpSpPr/>
          <p:nvPr/>
        </p:nvGrpSpPr>
        <p:grpSpPr>
          <a:xfrm>
            <a:off x="1028700" y="2007369"/>
            <a:ext cx="8838697" cy="6265491"/>
            <a:chOff x="0" y="0"/>
            <a:chExt cx="11655940" cy="8262552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11592440" cy="8199052"/>
            </a:xfrm>
            <a:custGeom>
              <a:avLst/>
              <a:gdLst/>
              <a:ahLst/>
              <a:cxnLst/>
              <a:rect l="l" t="t" r="r" b="b"/>
              <a:pathLst>
                <a:path w="11592440" h="8199052">
                  <a:moveTo>
                    <a:pt x="11499731" y="8199051"/>
                  </a:moveTo>
                  <a:lnTo>
                    <a:pt x="92710" y="8199051"/>
                  </a:lnTo>
                  <a:cubicBezTo>
                    <a:pt x="41910" y="8199051"/>
                    <a:pt x="0" y="8157142"/>
                    <a:pt x="0" y="810634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498460" y="0"/>
                  </a:lnTo>
                  <a:cubicBezTo>
                    <a:pt x="11549260" y="0"/>
                    <a:pt x="11591170" y="41910"/>
                    <a:pt x="11591170" y="92710"/>
                  </a:cubicBezTo>
                  <a:lnTo>
                    <a:pt x="11591170" y="8105072"/>
                  </a:lnTo>
                  <a:cubicBezTo>
                    <a:pt x="11592440" y="8157142"/>
                    <a:pt x="11550531" y="8199052"/>
                    <a:pt x="11499731" y="8199052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1655940" cy="8262552"/>
            </a:xfrm>
            <a:custGeom>
              <a:avLst/>
              <a:gdLst/>
              <a:ahLst/>
              <a:cxnLst/>
              <a:rect l="l" t="t" r="r" b="b"/>
              <a:pathLst>
                <a:path w="11655940" h="8262552">
                  <a:moveTo>
                    <a:pt x="11531481" y="59690"/>
                  </a:moveTo>
                  <a:cubicBezTo>
                    <a:pt x="11567040" y="59690"/>
                    <a:pt x="11596250" y="88900"/>
                    <a:pt x="11596250" y="124460"/>
                  </a:cubicBezTo>
                  <a:lnTo>
                    <a:pt x="11596250" y="8138092"/>
                  </a:lnTo>
                  <a:cubicBezTo>
                    <a:pt x="11596250" y="8173652"/>
                    <a:pt x="11567040" y="8202862"/>
                    <a:pt x="11531481" y="8202862"/>
                  </a:cubicBezTo>
                  <a:lnTo>
                    <a:pt x="124460" y="8202862"/>
                  </a:lnTo>
                  <a:cubicBezTo>
                    <a:pt x="88900" y="8202862"/>
                    <a:pt x="59690" y="8173652"/>
                    <a:pt x="59690" y="813809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531481" y="59690"/>
                  </a:lnTo>
                  <a:moveTo>
                    <a:pt x="1153148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38092"/>
                  </a:lnTo>
                  <a:cubicBezTo>
                    <a:pt x="0" y="8206672"/>
                    <a:pt x="55880" y="8262552"/>
                    <a:pt x="124460" y="8262552"/>
                  </a:cubicBezTo>
                  <a:lnTo>
                    <a:pt x="11531481" y="8262552"/>
                  </a:lnTo>
                  <a:cubicBezTo>
                    <a:pt x="11600060" y="8262552"/>
                    <a:pt x="11655940" y="8206672"/>
                    <a:pt x="11655940" y="8138092"/>
                  </a:cubicBezTo>
                  <a:lnTo>
                    <a:pt x="11655940" y="124460"/>
                  </a:lnTo>
                  <a:cubicBezTo>
                    <a:pt x="11655940" y="55880"/>
                    <a:pt x="11600060" y="0"/>
                    <a:pt x="1153148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1173" y="2171770"/>
            <a:ext cx="8173752" cy="5790832"/>
            <a:chOff x="0" y="0"/>
            <a:chExt cx="10898336" cy="772110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t="6260" b="6260"/>
            <a:stretch>
              <a:fillRect/>
            </a:stretch>
          </p:blipFill>
          <p:spPr>
            <a:xfrm>
              <a:off x="0" y="0"/>
              <a:ext cx="10898336" cy="7721109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15272439" y="971550"/>
            <a:ext cx="198686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Page 12 of 15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51718" y="3314700"/>
            <a:ext cx="7984770" cy="1526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 dirty="0" err="1">
                <a:solidFill>
                  <a:srgbClr val="000000"/>
                </a:solidFill>
                <a:ea typeface="Bebas Neue Bold"/>
              </a:rPr>
              <a:t>사거리</a:t>
            </a:r>
            <a:r>
              <a:rPr lang="en-US" sz="11883" dirty="0">
                <a:solidFill>
                  <a:srgbClr val="000000"/>
                </a:solidFill>
                <a:ea typeface="Bebas Neue Bold"/>
              </a:rPr>
              <a:t> </a:t>
            </a:r>
            <a:r>
              <a:rPr lang="en-US" sz="11883" dirty="0" err="1">
                <a:solidFill>
                  <a:srgbClr val="000000"/>
                </a:solidFill>
                <a:ea typeface="Bebas Neue Bold"/>
              </a:rPr>
              <a:t>도로</a:t>
            </a:r>
            <a:endParaRPr lang="en-US" sz="11883" dirty="0">
              <a:solidFill>
                <a:srgbClr val="000000"/>
              </a:solidFill>
              <a:ea typeface="Bebas Neu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744200" y="6191319"/>
            <a:ext cx="6248400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 dirty="0" err="1">
                <a:solidFill>
                  <a:srgbClr val="000000"/>
                </a:solidFill>
                <a:ea typeface="Poppins"/>
              </a:rPr>
              <a:t>타이머를</a:t>
            </a:r>
            <a:r>
              <a:rPr lang="en-US" sz="2399" dirty="0">
                <a:solidFill>
                  <a:srgbClr val="000000"/>
                </a:solidFill>
                <a:ea typeface="Poppins"/>
              </a:rPr>
              <a:t> </a:t>
            </a:r>
            <a:r>
              <a:rPr lang="en-US" sz="2399" dirty="0" err="1">
                <a:solidFill>
                  <a:srgbClr val="000000"/>
                </a:solidFill>
                <a:ea typeface="Poppins"/>
              </a:rPr>
              <a:t>통해서</a:t>
            </a:r>
            <a:r>
              <a:rPr lang="en-US" sz="2399" dirty="0">
                <a:solidFill>
                  <a:srgbClr val="000000"/>
                </a:solidFill>
                <a:ea typeface="Poppins"/>
              </a:rPr>
              <a:t> </a:t>
            </a:r>
            <a:r>
              <a:rPr lang="en-US" sz="2399" dirty="0" err="1">
                <a:solidFill>
                  <a:srgbClr val="000000"/>
                </a:solidFill>
                <a:ea typeface="Poppins"/>
              </a:rPr>
              <a:t>순차적인</a:t>
            </a:r>
            <a:r>
              <a:rPr lang="en-US" sz="2399" dirty="0">
                <a:solidFill>
                  <a:srgbClr val="000000"/>
                </a:solidFill>
                <a:ea typeface="Poppins"/>
              </a:rPr>
              <a:t> </a:t>
            </a:r>
            <a:r>
              <a:rPr lang="en-US" sz="2399" dirty="0" err="1">
                <a:solidFill>
                  <a:srgbClr val="000000"/>
                </a:solidFill>
                <a:ea typeface="Poppins"/>
              </a:rPr>
              <a:t>신호등을</a:t>
            </a:r>
            <a:r>
              <a:rPr lang="en-US" sz="2399" dirty="0">
                <a:solidFill>
                  <a:srgbClr val="000000"/>
                </a:solidFill>
                <a:ea typeface="Poppins"/>
              </a:rPr>
              <a:t> </a:t>
            </a:r>
            <a:r>
              <a:rPr lang="en-US" sz="2399" dirty="0" err="1">
                <a:solidFill>
                  <a:srgbClr val="000000"/>
                </a:solidFill>
                <a:ea typeface="Poppins"/>
              </a:rPr>
              <a:t>제어한다</a:t>
            </a:r>
            <a:r>
              <a:rPr lang="en-US" sz="2399" dirty="0">
                <a:solidFill>
                  <a:srgbClr val="000000"/>
                </a:solidFill>
                <a:ea typeface="Poppins"/>
              </a:rPr>
              <a:t>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952500"/>
            <a:ext cx="5327435" cy="5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alfredo torres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017">
            <a:off x="1028699" y="5176837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6637827" y="6033540"/>
            <a:ext cx="5012346" cy="781940"/>
            <a:chOff x="0" y="0"/>
            <a:chExt cx="6609980" cy="1031175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37827" y="7281547"/>
            <a:ext cx="5012346" cy="781940"/>
            <a:chOff x="0" y="0"/>
            <a:chExt cx="6609980" cy="1031175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194082" y="6033540"/>
            <a:ext cx="5012346" cy="781940"/>
            <a:chOff x="0" y="0"/>
            <a:chExt cx="6609980" cy="1031175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28694" y="7281547"/>
            <a:ext cx="5012346" cy="781940"/>
            <a:chOff x="0" y="0"/>
            <a:chExt cx="6609980" cy="1031175"/>
          </a:xfrm>
        </p:grpSpPr>
        <p:sp>
          <p:nvSpPr>
            <p:cNvPr id="13" name="Freeform 13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2246959" y="6033540"/>
            <a:ext cx="5012346" cy="781940"/>
            <a:chOff x="0" y="0"/>
            <a:chExt cx="6609980" cy="1031175"/>
          </a:xfrm>
        </p:grpSpPr>
        <p:sp>
          <p:nvSpPr>
            <p:cNvPr id="16" name="Freeform 1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2246959" y="7281547"/>
            <a:ext cx="5012346" cy="781940"/>
            <a:chOff x="0" y="0"/>
            <a:chExt cx="6609980" cy="1031175"/>
          </a:xfrm>
        </p:grpSpPr>
        <p:sp>
          <p:nvSpPr>
            <p:cNvPr id="19" name="Freeform 1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5581074" y="6329978"/>
            <a:ext cx="1056753" cy="1130767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12840575" y="1666122"/>
            <a:ext cx="3825115" cy="3039228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4426153" y="2739656"/>
            <a:ext cx="9022375" cy="240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831"/>
              </a:lnSpc>
            </a:pPr>
            <a:r>
              <a:rPr lang="en-US" sz="17831">
                <a:solidFill>
                  <a:srgbClr val="000000"/>
                </a:solidFill>
                <a:latin typeface="Bebas Neue Bold"/>
              </a:rPr>
              <a:t>CONTENT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35400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요구사항 분석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35400" y="7375020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000000"/>
                </a:solidFill>
                <a:ea typeface="Bebas Neue"/>
              </a:rPr>
              <a:t>설계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244533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구현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244533" y="7375020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FBF3E4"/>
                </a:solidFill>
                <a:ea typeface="Bebas Neue"/>
              </a:rPr>
              <a:t>테스트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853665" y="6109749"/>
            <a:ext cx="3798935" cy="63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spc="359">
                <a:solidFill>
                  <a:srgbClr val="000000"/>
                </a:solidFill>
                <a:ea typeface="Bebas Neue"/>
              </a:rPr>
              <a:t>자체평가의견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853665" y="7208649"/>
            <a:ext cx="3798935" cy="880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099" spc="509">
                <a:solidFill>
                  <a:srgbClr val="FBF3E4"/>
                </a:solidFill>
                <a:latin typeface="Bebas Neue"/>
              </a:rPr>
              <a:t>pLC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109479" y="802975"/>
            <a:ext cx="4069042" cy="1069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41"/>
              </a:lnSpc>
            </a:pPr>
            <a:r>
              <a:rPr lang="en-US" sz="8041">
                <a:solidFill>
                  <a:srgbClr val="B91646"/>
                </a:solidFill>
                <a:latin typeface="Brittany"/>
              </a:rPr>
              <a:t>traffic light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287</Words>
  <Application>Microsoft Office PowerPoint</Application>
  <PresentationFormat>사용자 지정</PresentationFormat>
  <Paragraphs>96</Paragraphs>
  <Slides>19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Calibri</vt:lpstr>
      <vt:lpstr>Poppins Bold</vt:lpstr>
      <vt:lpstr>Bebas Neue Bold</vt:lpstr>
      <vt:lpstr>Poppins</vt:lpstr>
      <vt:lpstr>Bebas Neue</vt:lpstr>
      <vt:lpstr>Arial</vt:lpstr>
      <vt:lpstr>Berlin Sans FB</vt:lpstr>
      <vt:lpstr>Brittany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PLC 사거리 신호등</dc:title>
  <dc:creator>409</dc:creator>
  <cp:lastModifiedBy>409</cp:lastModifiedBy>
  <cp:revision>7</cp:revision>
  <dcterms:created xsi:type="dcterms:W3CDTF">2006-08-16T00:00:00Z</dcterms:created>
  <dcterms:modified xsi:type="dcterms:W3CDTF">2022-10-28T10:08:28Z</dcterms:modified>
  <dc:identifier>DAFQOiX_R8I</dc:identifier>
</cp:coreProperties>
</file>

<file path=docProps/thumbnail.jpeg>
</file>